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26" autoAdjust="0"/>
    <p:restoredTop sz="94660"/>
  </p:normalViewPr>
  <p:slideViewPr>
    <p:cSldViewPr snapToGrid="0">
      <p:cViewPr varScale="1">
        <p:scale>
          <a:sx n="74" d="100"/>
          <a:sy n="74" d="100"/>
        </p:scale>
        <p:origin x="98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lvl="0" algn="ctr" rtl="1"/>
            <a:r>
              <a:rPr lang="fa-IR" b="1" dirty="0" smtClean="0">
                <a:solidFill>
                  <a:prstClr val="white"/>
                </a:solidFill>
                <a:cs typeface="B Nazanin" panose="00000400000000000000" pitchFamily="2" charset="-78"/>
              </a:rPr>
              <a:t>چکیده</a:t>
            </a:r>
            <a:endParaRPr lang="en-US" b="1" dirty="0">
              <a:solidFill>
                <a:prstClr val="white"/>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مقدمه</a:t>
            </a:r>
            <a:endParaRPr lang="en-US" sz="2200" b="1" dirty="0">
              <a:solidFill>
                <a:prstClr val="white"/>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b="1" dirty="0">
                <a:solidFill>
                  <a:prstClr val="white"/>
                </a:solidFill>
                <a:cs typeface="B Nazanin" panose="00000400000000000000" pitchFamily="2" charset="-78"/>
              </a:rPr>
              <a:t>شبکه عصبی</a:t>
            </a:r>
            <a:endParaRPr lang="en-US" b="1" dirty="0">
              <a:solidFill>
                <a:prstClr val="white"/>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مدل هیبریدی </a:t>
            </a:r>
            <a:endParaRPr lang="en-US" b="1" dirty="0">
              <a:solidFill>
                <a:prstClr val="white"/>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نتیجه گیری</a:t>
            </a:r>
            <a:endParaRPr lang="en-US" b="1" dirty="0">
              <a:solidFill>
                <a:prstClr val="white"/>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پیشنهادات</a:t>
            </a:r>
            <a:endParaRPr lang="en-US" b="1"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lnSpc>
                <a:spcPct val="150000"/>
              </a:lnSpc>
            </a:pPr>
            <a:r>
              <a:rPr lang="fa-IR" sz="4400" b="1" dirty="0" smtClean="0">
                <a:cs typeface="B Nazanin" panose="00000400000000000000" pitchFamily="2" charset="-78"/>
              </a:rPr>
              <a:t>فصل سوم</a:t>
            </a:r>
          </a:p>
          <a:p>
            <a:pPr algn="ctr" rtl="1"/>
            <a:r>
              <a:rPr lang="fa-IR" sz="4800" b="1" dirty="0" smtClean="0">
                <a:cs typeface="B Nazanin" panose="00000400000000000000" pitchFamily="2" charset="-78"/>
              </a:rPr>
              <a:t>مدل </a:t>
            </a:r>
            <a:r>
              <a:rPr lang="fa-IR" sz="4800" b="1" dirty="0">
                <a:cs typeface="B Nazanin" panose="00000400000000000000" pitchFamily="2" charset="-78"/>
              </a:rPr>
              <a:t>شبکه عصبی تابع پایه شعاعی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20</a:t>
            </a:r>
            <a:endParaRPr lang="en-US" dirty="0"/>
          </a:p>
        </p:txBody>
      </p:sp>
    </p:spTree>
    <p:extLst>
      <p:ext uri="{BB962C8B-B14F-4D97-AF65-F5344CB8AC3E}">
        <p14:creationId xmlns:p14="http://schemas.microsoft.com/office/powerpoint/2010/main" val="39547938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lvl="0" algn="ctr" rtl="1"/>
            <a:r>
              <a:rPr lang="fa-IR" b="1" dirty="0" smtClean="0">
                <a:solidFill>
                  <a:prstClr val="white"/>
                </a:solidFill>
                <a:cs typeface="B Nazanin" panose="00000400000000000000" pitchFamily="2" charset="-78"/>
              </a:rPr>
              <a:t>چکیده</a:t>
            </a:r>
            <a:endParaRPr lang="en-US" b="1" dirty="0">
              <a:solidFill>
                <a:prstClr val="white"/>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مقدمه</a:t>
            </a:r>
            <a:endParaRPr lang="en-US" sz="2200" b="1" dirty="0">
              <a:solidFill>
                <a:prstClr val="white"/>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b="1" dirty="0">
                <a:solidFill>
                  <a:prstClr val="white"/>
                </a:solidFill>
                <a:cs typeface="B Nazanin" panose="00000400000000000000" pitchFamily="2" charset="-78"/>
              </a:rPr>
              <a:t>شبکه عصبی</a:t>
            </a:r>
            <a:endParaRPr lang="en-US" b="1" dirty="0">
              <a:solidFill>
                <a:prstClr val="white"/>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مدل هیبریدی </a:t>
            </a:r>
            <a:endParaRPr lang="en-US" b="1" dirty="0">
              <a:solidFill>
                <a:prstClr val="white"/>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نتیجه گیری</a:t>
            </a:r>
            <a:endParaRPr lang="en-US" b="1" dirty="0">
              <a:solidFill>
                <a:prstClr val="white"/>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پیشنهادات</a:t>
            </a:r>
            <a:endParaRPr lang="en-US" b="1"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marL="457200" indent="-457200" algn="just" rtl="1">
              <a:lnSpc>
                <a:spcPct val="150000"/>
              </a:lnSpc>
              <a:buFont typeface="Wingdings 2" panose="05020102010507070707" pitchFamily="18" charset="2"/>
              <a:buChar char="D"/>
            </a:pPr>
            <a:r>
              <a:rPr lang="fa-IR" sz="2800" dirty="0" smtClean="0">
                <a:cs typeface="B Nazanin" panose="00000400000000000000" pitchFamily="2" charset="-78"/>
              </a:rPr>
              <a:t>ساختار شبکه</a:t>
            </a:r>
            <a:r>
              <a:rPr lang="en-US" sz="2800" dirty="0" smtClean="0">
                <a:cs typeface="B Nazanin" panose="00000400000000000000" pitchFamily="2" charset="-78"/>
              </a:rPr>
              <a:t>RBF </a:t>
            </a:r>
            <a:r>
              <a:rPr lang="fa-IR" sz="2800" dirty="0" smtClean="0">
                <a:cs typeface="B Nazanin" panose="00000400000000000000" pitchFamily="2" charset="-78"/>
              </a:rPr>
              <a:t> شبکه </a:t>
            </a:r>
            <a:r>
              <a:rPr lang="fa-IR" sz="2800" dirty="0">
                <a:cs typeface="B Nazanin" panose="00000400000000000000" pitchFamily="2" charset="-78"/>
              </a:rPr>
              <a:t>عصبی تابع پایه شعاعی شبکه سه لایه تغذیه رو به جلو متشکل از یک لایه ورودی، یک لایه مخفی و یک لایه خروجی است که در شکل </a:t>
            </a:r>
            <a:r>
              <a:rPr lang="fa-IR" sz="2800" dirty="0" smtClean="0">
                <a:cs typeface="B Nazanin" panose="00000400000000000000" pitchFamily="2" charset="-78"/>
              </a:rPr>
              <a:t>زیر </a:t>
            </a:r>
            <a:r>
              <a:rPr lang="fa-IR" sz="2800" dirty="0">
                <a:cs typeface="B Nazanin" panose="00000400000000000000" pitchFamily="2" charset="-78"/>
              </a:rPr>
              <a:t>نشان داده شده است. </a:t>
            </a:r>
            <a:endParaRPr lang="fa-IR" sz="2800"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20</a:t>
            </a:r>
            <a:endParaRPr lang="en-US" dirty="0"/>
          </a:p>
        </p:txBody>
      </p:sp>
      <p:pic>
        <p:nvPicPr>
          <p:cNvPr id="25" name="Picture 24"/>
          <p:cNvPicPr/>
          <p:nvPr/>
        </p:nvPicPr>
        <p:blipFill>
          <a:blip r:embed="rId2"/>
          <a:stretch>
            <a:fillRect/>
          </a:stretch>
        </p:blipFill>
        <p:spPr>
          <a:xfrm>
            <a:off x="2113317" y="2229738"/>
            <a:ext cx="4917367" cy="3036626"/>
          </a:xfrm>
          <a:prstGeom prst="rect">
            <a:avLst/>
          </a:prstGeom>
        </p:spPr>
      </p:pic>
    </p:spTree>
    <p:extLst>
      <p:ext uri="{BB962C8B-B14F-4D97-AF65-F5344CB8AC3E}">
        <p14:creationId xmlns:p14="http://schemas.microsoft.com/office/powerpoint/2010/main" val="32193335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lvl="0" algn="ctr" rtl="1"/>
            <a:r>
              <a:rPr lang="fa-IR" b="1" dirty="0" smtClean="0">
                <a:solidFill>
                  <a:prstClr val="white"/>
                </a:solidFill>
                <a:cs typeface="B Nazanin" panose="00000400000000000000" pitchFamily="2" charset="-78"/>
              </a:rPr>
              <a:t>چکیده</a:t>
            </a:r>
            <a:endParaRPr lang="en-US" b="1" dirty="0">
              <a:solidFill>
                <a:prstClr val="white"/>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مقدمه</a:t>
            </a:r>
            <a:endParaRPr lang="en-US" sz="2200" b="1" dirty="0">
              <a:solidFill>
                <a:prstClr val="white"/>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b="1" dirty="0">
                <a:solidFill>
                  <a:prstClr val="white"/>
                </a:solidFill>
                <a:cs typeface="B Nazanin" panose="00000400000000000000" pitchFamily="2" charset="-78"/>
              </a:rPr>
              <a:t>شبکه عصبی</a:t>
            </a:r>
            <a:endParaRPr lang="en-US" b="1" dirty="0">
              <a:solidFill>
                <a:prstClr val="white"/>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مدل هیبریدی </a:t>
            </a:r>
            <a:endParaRPr lang="en-US" b="1" dirty="0">
              <a:solidFill>
                <a:prstClr val="white"/>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نتیجه گیری</a:t>
            </a:r>
            <a:endParaRPr lang="en-US" b="1" dirty="0">
              <a:solidFill>
                <a:prstClr val="white"/>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پیشنهادات</a:t>
            </a:r>
            <a:endParaRPr lang="en-US" b="1"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2" panose="05020102010507070707" pitchFamily="18" charset="2"/>
              <a:buChar char="D"/>
            </a:pPr>
            <a:r>
              <a:rPr lang="fa-IR" sz="2800" dirty="0">
                <a:cs typeface="B Nazanin" panose="00000400000000000000" pitchFamily="2" charset="-78"/>
              </a:rPr>
              <a:t>لایه ورودی از گره های سورس سیگنال تشکیل شده است. لایه دوم لایه مخفی است که گره هایش با توابع شعاعی مثل تابع گاوسی ساخته شده اند. تعداد گره های لایه مخفی بر حسب نیازهای مسئله تعیین می گردد. لایه سوم لایه خروجی است که از آن برای پاسخگویی به مد ورودی استفاده می گردد.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20</a:t>
            </a:r>
            <a:endParaRPr lang="en-US" dirty="0"/>
          </a:p>
        </p:txBody>
      </p:sp>
    </p:spTree>
    <p:extLst>
      <p:ext uri="{BB962C8B-B14F-4D97-AF65-F5344CB8AC3E}">
        <p14:creationId xmlns:p14="http://schemas.microsoft.com/office/powerpoint/2010/main" val="26736714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lvl="0" algn="ctr" rtl="1"/>
            <a:r>
              <a:rPr lang="fa-IR" b="1" dirty="0" smtClean="0">
                <a:solidFill>
                  <a:prstClr val="white"/>
                </a:solidFill>
                <a:cs typeface="B Nazanin" panose="00000400000000000000" pitchFamily="2" charset="-78"/>
              </a:rPr>
              <a:t>چکیده</a:t>
            </a:r>
            <a:endParaRPr lang="en-US" b="1" dirty="0">
              <a:solidFill>
                <a:prstClr val="white"/>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مقدمه</a:t>
            </a:r>
            <a:endParaRPr lang="en-US" sz="2200" b="1" dirty="0">
              <a:solidFill>
                <a:prstClr val="white"/>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lgn="ctr" rtl="1"/>
            <a:r>
              <a:rPr lang="fa-IR" b="1" dirty="0">
                <a:solidFill>
                  <a:prstClr val="white"/>
                </a:solidFill>
                <a:cs typeface="B Nazanin" panose="00000400000000000000" pitchFamily="2" charset="-78"/>
              </a:rPr>
              <a:t>شبکه عصبی</a:t>
            </a:r>
            <a:endParaRPr lang="en-US" b="1" dirty="0">
              <a:solidFill>
                <a:prstClr val="white"/>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مدل هیبریدی </a:t>
            </a:r>
            <a:endParaRPr lang="en-US" b="1" dirty="0">
              <a:solidFill>
                <a:prstClr val="white"/>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نتیجه گیری</a:t>
            </a:r>
            <a:endParaRPr lang="en-US" b="1" dirty="0">
              <a:solidFill>
                <a:prstClr val="white"/>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lvl="0" algn="ctr" rtl="1"/>
            <a:r>
              <a:rPr lang="fa-IR" b="1" dirty="0">
                <a:solidFill>
                  <a:prstClr val="white"/>
                </a:solidFill>
                <a:cs typeface="B Nazanin" panose="00000400000000000000" pitchFamily="2" charset="-78"/>
              </a:rPr>
              <a:t>پیشنهادات</a:t>
            </a:r>
            <a:endParaRPr lang="en-US" b="1" dirty="0">
              <a:solidFill>
                <a:prstClr val="white"/>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marL="457200" indent="-457200" algn="just" rtl="1">
              <a:lnSpc>
                <a:spcPct val="150000"/>
              </a:lnSpc>
              <a:buFont typeface="Wingdings 2" panose="05020102010507070707" pitchFamily="18" charset="2"/>
              <a:buChar char="D"/>
            </a:pPr>
            <a:endParaRPr lang="fa-IR" sz="2800" dirty="0" smtClean="0">
              <a:cs typeface="B Nazanin" panose="00000400000000000000" pitchFamily="2" charset="-78"/>
            </a:endParaRPr>
          </a:p>
          <a:p>
            <a:pPr marL="457200" indent="-457200" algn="just" rtl="1">
              <a:lnSpc>
                <a:spcPct val="150000"/>
              </a:lnSpc>
              <a:buFont typeface="Wingdings 2" panose="05020102010507070707" pitchFamily="18" charset="2"/>
              <a:buChar char="D"/>
            </a:pPr>
            <a:r>
              <a:rPr lang="fa-IR" sz="2800" dirty="0" smtClean="0">
                <a:cs typeface="B Nazanin" panose="00000400000000000000" pitchFamily="2" charset="-78"/>
              </a:rPr>
              <a:t>تبدیل </a:t>
            </a:r>
            <a:r>
              <a:rPr lang="fa-IR" sz="2800" dirty="0">
                <a:cs typeface="B Nazanin" panose="00000400000000000000" pitchFamily="2" charset="-78"/>
              </a:rPr>
              <a:t>از فضای ورودی به فضای لایه مخفی به صورت غیر خطی انجام می گیرد، در حالیکه از فضای لایه مخفی به لایه خروجی به صورت خطی می باشد که در شکل </a:t>
            </a:r>
            <a:r>
              <a:rPr lang="fa-IR" sz="2800" dirty="0" smtClean="0">
                <a:cs typeface="B Nazanin" panose="00000400000000000000" pitchFamily="2" charset="-78"/>
              </a:rPr>
              <a:t>زیر  </a:t>
            </a:r>
            <a:r>
              <a:rPr lang="fa-IR" sz="2800" dirty="0">
                <a:cs typeface="B Nazanin" panose="00000400000000000000" pitchFamily="2" charset="-78"/>
              </a:rPr>
              <a:t>نشان داده شده است.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20</a:t>
            </a:r>
            <a:endParaRPr lang="en-US" dirty="0"/>
          </a:p>
        </p:txBody>
      </p:sp>
      <p:pic>
        <p:nvPicPr>
          <p:cNvPr id="25" name="Picture 24"/>
          <p:cNvPicPr/>
          <p:nvPr/>
        </p:nvPicPr>
        <p:blipFill>
          <a:blip r:embed="rId2"/>
          <a:stretch>
            <a:fillRect/>
          </a:stretch>
        </p:blipFill>
        <p:spPr>
          <a:xfrm>
            <a:off x="1143182" y="3611687"/>
            <a:ext cx="6857636" cy="1124816"/>
          </a:xfrm>
          <a:prstGeom prst="rect">
            <a:avLst/>
          </a:prstGeom>
        </p:spPr>
      </p:pic>
    </p:spTree>
    <p:extLst>
      <p:ext uri="{BB962C8B-B14F-4D97-AF65-F5344CB8AC3E}">
        <p14:creationId xmlns:p14="http://schemas.microsoft.com/office/powerpoint/2010/main" val="37557936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192</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2017-03-01T09:53:45Z</dcterms:modified>
</cp:coreProperties>
</file>