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26" autoAdjust="0"/>
    <p:restoredTop sz="94660"/>
  </p:normalViewPr>
  <p:slideViewPr>
    <p:cSldViewPr snapToGrid="0">
      <p:cViewPr>
        <p:scale>
          <a:sx n="75" d="100"/>
          <a:sy n="75" d="100"/>
        </p:scale>
        <p:origin x="954"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کارهای مرتبط</a:t>
            </a:r>
          </a:p>
        </p:txBody>
      </p:sp>
      <p:sp>
        <p:nvSpPr>
          <p:cNvPr id="30" name="TextBox 29"/>
          <p:cNvSpPr txBox="1"/>
          <p:nvPr/>
        </p:nvSpPr>
        <p:spPr>
          <a:xfrm>
            <a:off x="4827498" y="5983134"/>
            <a:ext cx="158438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مدل دانش آموزی</a:t>
            </a: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تلفیق دو مدل</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ارزیابی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9600" b="1" dirty="0" smtClean="0">
                <a:effectLst>
                  <a:outerShdw blurRad="38100" dist="38100" dir="2700000" algn="tl">
                    <a:srgbClr val="000000">
                      <a:alpha val="43137"/>
                    </a:srgbClr>
                  </a:outerShdw>
                </a:effectLst>
                <a:cs typeface="B Nazanin" panose="00000400000000000000" pitchFamily="2" charset="-78"/>
              </a:rPr>
              <a:t>مدل </a:t>
            </a:r>
            <a:r>
              <a:rPr lang="fa-IR" sz="9600" b="1" dirty="0">
                <a:effectLst>
                  <a:outerShdw blurRad="38100" dist="38100" dir="2700000" algn="tl">
                    <a:srgbClr val="000000">
                      <a:alpha val="43137"/>
                    </a:srgbClr>
                  </a:outerShdw>
                </a:effectLst>
                <a:cs typeface="B Nazanin" panose="00000400000000000000" pitchFamily="2" charset="-78"/>
              </a:rPr>
              <a:t>دانش آموز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15/38</a:t>
            </a:r>
            <a:endParaRPr lang="en-US" dirty="0"/>
          </a:p>
        </p:txBody>
      </p:sp>
    </p:spTree>
    <p:extLst>
      <p:ext uri="{BB962C8B-B14F-4D97-AF65-F5344CB8AC3E}">
        <p14:creationId xmlns:p14="http://schemas.microsoft.com/office/powerpoint/2010/main" val="113897604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کارهای مرتبط</a:t>
            </a:r>
          </a:p>
        </p:txBody>
      </p:sp>
      <p:sp>
        <p:nvSpPr>
          <p:cNvPr id="30" name="TextBox 29"/>
          <p:cNvSpPr txBox="1"/>
          <p:nvPr/>
        </p:nvSpPr>
        <p:spPr>
          <a:xfrm>
            <a:off x="4827498" y="5983134"/>
            <a:ext cx="158438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مدل دانش آموزی</a:t>
            </a: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تلفیق دو مدل</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ارزیابی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به منظور دستیابی به انطباق پذیری، سیستم باید از دانش ، نیازها، ویژگیها و مفاهیم نادرست هر فراگیر مطلع باشد. بنابراین، لازم است مدل دانش آموزی ساخته شود که در هر سیستم آموزشی انطباقی یا هوشمند مولفه اصلی به شمار می رود، این سیستم ها بسیاری از ویژگیهای دانش آموزان مثل دانش و صفات فردی را نمایش می دهند و کلیدی برای آموزش بر مبنای دانش فردی نامیده شده </a:t>
            </a:r>
            <a:r>
              <a:rPr lang="fa-IR" sz="2800" dirty="0" smtClean="0">
                <a:cs typeface="B Nazanin" panose="00000400000000000000" pitchFamily="2" charset="-78"/>
              </a:rPr>
              <a:t>اند.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16/38</a:t>
            </a:r>
            <a:endParaRPr lang="en-US" dirty="0"/>
          </a:p>
        </p:txBody>
      </p:sp>
    </p:spTree>
    <p:extLst>
      <p:ext uri="{BB962C8B-B14F-4D97-AF65-F5344CB8AC3E}">
        <p14:creationId xmlns:p14="http://schemas.microsoft.com/office/powerpoint/2010/main" val="150663612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کارهای مرتبط</a:t>
            </a:r>
          </a:p>
        </p:txBody>
      </p:sp>
      <p:sp>
        <p:nvSpPr>
          <p:cNvPr id="30" name="TextBox 29"/>
          <p:cNvSpPr txBox="1"/>
          <p:nvPr/>
        </p:nvSpPr>
        <p:spPr>
          <a:xfrm>
            <a:off x="4827498" y="5983134"/>
            <a:ext cx="158438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مدل دانش آموزی</a:t>
            </a: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تلفیق دو مدل</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ارزیابی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محیط یادگیری اینترنتی،هدف مدلسازی حالات ادراکی هر فراگیر می باشد، بنابراین، سیستم فراگیری یا عدم فراگیری فراگیر ، فراموش شدن مفاهیم دانش حوزه را می تواند بازشناسی کند. به منظور مدلسازی دانش کاربر، از یک مدل جایگذاشت استفاده می گردد.  (شکل 1</a:t>
            </a:r>
            <a:r>
              <a:rPr lang="fa-IR" sz="2800" dirty="0" smtClean="0">
                <a:cs typeface="B Nazanin" panose="00000400000000000000" pitchFamily="2" charset="-78"/>
              </a:rPr>
              <a:t>)</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17/38</a:t>
            </a:r>
            <a:endParaRPr lang="en-US" dirty="0"/>
          </a:p>
        </p:txBody>
      </p:sp>
    </p:spTree>
    <p:extLst>
      <p:ext uri="{BB962C8B-B14F-4D97-AF65-F5344CB8AC3E}">
        <p14:creationId xmlns:p14="http://schemas.microsoft.com/office/powerpoint/2010/main" val="331805334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کارهای مرتبط</a:t>
            </a:r>
          </a:p>
        </p:txBody>
      </p:sp>
      <p:sp>
        <p:nvSpPr>
          <p:cNvPr id="30" name="TextBox 29"/>
          <p:cNvSpPr txBox="1"/>
          <p:nvPr/>
        </p:nvSpPr>
        <p:spPr>
          <a:xfrm>
            <a:off x="4827498" y="5983134"/>
            <a:ext cx="158438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مدل دانش آموزی</a:t>
            </a: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تلفیق دو مدل</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ارزیابی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b">
            <a:noAutofit/>
          </a:bodyPr>
          <a:lstStyle/>
          <a:p>
            <a:pPr algn="ctr" rtl="1">
              <a:lnSpc>
                <a:spcPct val="150000"/>
              </a:lnSpc>
            </a:pPr>
            <a:r>
              <a:rPr lang="fa-IR" sz="2800" dirty="0">
                <a:cs typeface="B Nazanin" panose="00000400000000000000" pitchFamily="2" charset="-78"/>
              </a:rPr>
              <a:t>شکل. 1. مدل صرفاً جایگذاشت</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18/38</a:t>
            </a:r>
            <a:endParaRPr lang="en-US" dirty="0"/>
          </a:p>
        </p:txBody>
      </p:sp>
      <p:pic>
        <p:nvPicPr>
          <p:cNvPr id="25" name="Picture 24"/>
          <p:cNvPicPr/>
          <p:nvPr/>
        </p:nvPicPr>
        <p:blipFill>
          <a:blip r:embed="rId2"/>
          <a:stretch>
            <a:fillRect/>
          </a:stretch>
        </p:blipFill>
        <p:spPr>
          <a:xfrm>
            <a:off x="1733780" y="463190"/>
            <a:ext cx="5731510" cy="3863975"/>
          </a:xfrm>
          <a:prstGeom prst="rect">
            <a:avLst/>
          </a:prstGeom>
        </p:spPr>
      </p:pic>
    </p:spTree>
    <p:extLst>
      <p:ext uri="{BB962C8B-B14F-4D97-AF65-F5344CB8AC3E}">
        <p14:creationId xmlns:p14="http://schemas.microsoft.com/office/powerpoint/2010/main" val="74139206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190</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2017-03-04T09:27:16Z</dcterms:modified>
</cp:coreProperties>
</file>