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رسمی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04685"/>
            <a:ext cx="1381291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درجات لوبولاریته و ریزلوبولاریته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</a:t>
            </a:r>
          </a:p>
          <a:p>
            <a:pPr algn="ctr" rtl="1"/>
            <a:r>
              <a:rPr lang="fa-I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درجات لوبولاریته و ریزلوبولاریته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22/32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592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رسمی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04685"/>
            <a:ext cx="1381291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درجات لوبولاریته و ریزلوبولاریته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رادیولوژیست ها از یک شیوه غیر رسمی برای تعیین لوبولاریته و ریزلوبولاریته (لوبولاریته میکرو) توده استفاده می کنند. ب دو توده به تصویرکشیده شده در شکل 5 را در نظر می گیریم. توده اول دارای حرکات نوسانی عمیق و توده دوم دارای حرکات نوسانی سطحی می باشد.برای رسمی نمودن این وجه تمایز، از معیارهای مختلفی می توان استفاده نمود.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23/32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689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رسمی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04685"/>
            <a:ext cx="1381291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درجات لوبولاریته و ریزلوبولاریته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شکل 5. </a:t>
            </a:r>
            <a:r>
              <a:rPr lang="fa-IR" sz="2800" dirty="0">
                <a:cs typeface="B Nazanin" panose="00000400000000000000" pitchFamily="2" charset="-78"/>
              </a:rPr>
              <a:t>توده </a:t>
            </a:r>
            <a:r>
              <a:rPr lang="en-US" sz="2800" dirty="0" smtClean="0">
                <a:cs typeface="B Nazanin" panose="00000400000000000000" pitchFamily="2" charset="-78"/>
              </a:rPr>
              <a:t>(a</a:t>
            </a:r>
            <a:r>
              <a:rPr lang="en-US" sz="2800" dirty="0">
                <a:cs typeface="B Nazanin" panose="00000400000000000000" pitchFamily="2" charset="-78"/>
              </a:rPr>
              <a:t>) </a:t>
            </a:r>
            <a:r>
              <a:rPr lang="fa-IR" sz="2800" dirty="0" smtClean="0">
                <a:cs typeface="B Nazanin" panose="00000400000000000000" pitchFamily="2" charset="-78"/>
              </a:rPr>
              <a:t> عمیق </a:t>
            </a:r>
            <a:r>
              <a:rPr lang="fa-IR" sz="2800" dirty="0">
                <a:cs typeface="B Nazanin" panose="00000400000000000000" pitchFamily="2" charset="-78"/>
              </a:rPr>
              <a:t>و </a:t>
            </a:r>
            <a:r>
              <a:rPr lang="fa-IR" sz="2800" dirty="0" smtClean="0">
                <a:cs typeface="B Nazanin" panose="00000400000000000000" pitchFamily="2" charset="-78"/>
              </a:rPr>
              <a:t>(</a:t>
            </a:r>
            <a:r>
              <a:rPr lang="en-US" sz="2800" dirty="0" smtClean="0">
                <a:cs typeface="B Nazanin" panose="00000400000000000000" pitchFamily="2" charset="-78"/>
              </a:rPr>
              <a:t>b</a:t>
            </a:r>
            <a:r>
              <a:rPr lang="fa-IR" sz="2800" dirty="0" smtClean="0">
                <a:cs typeface="B Nazanin" panose="00000400000000000000" pitchFamily="2" charset="-78"/>
              </a:rPr>
              <a:t>) </a:t>
            </a:r>
            <a:r>
              <a:rPr lang="fa-IR" sz="2800" dirty="0">
                <a:cs typeface="B Nazanin" panose="00000400000000000000" pitchFamily="2" charset="-78"/>
              </a:rPr>
              <a:t>نوسان کم </a:t>
            </a:r>
            <a:r>
              <a:rPr lang="fa-IR" sz="2800" dirty="0" smtClean="0">
                <a:cs typeface="B Nazanin" panose="00000400000000000000" pitchFamily="2" charset="-78"/>
              </a:rPr>
              <a:t>عمق.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24/32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051857" y="809493"/>
            <a:ext cx="7040287" cy="359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549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رسمی سازی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04685"/>
            <a:ext cx="1381291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درجات لوبولاریته و ریزلوبولاریته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شکل </a:t>
            </a:r>
            <a:r>
              <a:rPr lang="en-US" sz="2800" dirty="0" smtClean="0">
                <a:cs typeface="B Nazanin" panose="00000400000000000000" pitchFamily="2" charset="-78"/>
              </a:rPr>
              <a:t>5a</a:t>
            </a:r>
            <a:r>
              <a:rPr lang="fa-IR" sz="2800" dirty="0" smtClean="0">
                <a:cs typeface="B Nazanin" panose="00000400000000000000" pitchFamily="2" charset="-78"/>
              </a:rPr>
              <a:t> دو فاصله</a:t>
            </a:r>
            <a:r>
              <a:rPr lang="en-US" sz="2800" dirty="0" smtClean="0">
                <a:cs typeface="B Nazanin" panose="00000400000000000000" pitchFamily="2" charset="-78"/>
              </a:rPr>
              <a:t>d1 </a:t>
            </a:r>
            <a:r>
              <a:rPr lang="fa-IR" sz="2800" dirty="0" smtClean="0">
                <a:cs typeface="B Nazanin" panose="00000400000000000000" pitchFamily="2" charset="-78"/>
              </a:rPr>
              <a:t> و</a:t>
            </a:r>
            <a:r>
              <a:rPr lang="en-US" sz="2800" dirty="0" smtClean="0">
                <a:cs typeface="B Nazanin" panose="00000400000000000000" pitchFamily="2" charset="-78"/>
              </a:rPr>
              <a:t> d2 </a:t>
            </a:r>
            <a:r>
              <a:rPr lang="fa-IR" sz="2800" dirty="0">
                <a:cs typeface="B Nazanin" panose="00000400000000000000" pitchFamily="2" charset="-78"/>
              </a:rPr>
              <a:t>نشان می دهد که بین </a:t>
            </a:r>
            <a:r>
              <a:rPr lang="fa-IR" sz="2800" dirty="0" smtClean="0">
                <a:cs typeface="B Nazanin" panose="00000400000000000000" pitchFamily="2" charset="-78"/>
              </a:rPr>
              <a:t>نقاط</a:t>
            </a:r>
            <a:r>
              <a:rPr lang="en-US" sz="2800" dirty="0" smtClean="0">
                <a:cs typeface="B Nazanin" panose="00000400000000000000" pitchFamily="2" charset="-78"/>
              </a:rPr>
              <a:t> A </a:t>
            </a:r>
            <a:r>
              <a:rPr lang="fa-IR" sz="2800" dirty="0" smtClean="0">
                <a:cs typeface="B Nazanin" panose="00000400000000000000" pitchFamily="2" charset="-78"/>
              </a:rPr>
              <a:t>و</a:t>
            </a:r>
            <a:r>
              <a:rPr lang="en-US" sz="2800" dirty="0" smtClean="0">
                <a:cs typeface="B Nazanin" panose="00000400000000000000" pitchFamily="2" charset="-78"/>
              </a:rPr>
              <a:t> C </a:t>
            </a:r>
            <a:r>
              <a:rPr lang="fa-IR" sz="2800" dirty="0">
                <a:cs typeface="B Nazanin" panose="00000400000000000000" pitchFamily="2" charset="-78"/>
              </a:rPr>
              <a:t>و بین نقاط </a:t>
            </a:r>
            <a:r>
              <a:rPr lang="en-US" sz="2800" dirty="0">
                <a:cs typeface="B Nazanin" panose="00000400000000000000" pitchFamily="2" charset="-78"/>
              </a:rPr>
              <a:t>B </a:t>
            </a:r>
            <a:r>
              <a:rPr lang="fa-IR" sz="2800" dirty="0" smtClean="0">
                <a:cs typeface="B Nazanin" panose="00000400000000000000" pitchFamily="2" charset="-78"/>
              </a:rPr>
              <a:t>و</a:t>
            </a:r>
            <a:r>
              <a:rPr lang="en-US" sz="2800" dirty="0" smtClean="0">
                <a:cs typeface="B Nazanin" panose="00000400000000000000" pitchFamily="2" charset="-78"/>
              </a:rPr>
              <a:t> E </a:t>
            </a:r>
            <a:r>
              <a:rPr lang="fa-IR" sz="2800" dirty="0">
                <a:cs typeface="B Nazanin" panose="00000400000000000000" pitchFamily="2" charset="-78"/>
              </a:rPr>
              <a:t>برای حرکت نوسانی 1 (به </a:t>
            </a:r>
            <a:r>
              <a:rPr lang="fa-IR" sz="2800" dirty="0" smtClean="0">
                <a:cs typeface="B Nazanin" panose="00000400000000000000" pitchFamily="2" charset="-78"/>
              </a:rPr>
              <a:t>عبارتی</a:t>
            </a:r>
            <a:r>
              <a:rPr lang="en-US" sz="2800" dirty="0" smtClean="0">
                <a:cs typeface="B Nazanin" panose="00000400000000000000" pitchFamily="2" charset="-78"/>
              </a:rPr>
              <a:t> (U1 </a:t>
            </a:r>
            <a:r>
              <a:rPr lang="fa-IR" sz="2800" dirty="0" smtClean="0">
                <a:cs typeface="B Nazanin" panose="00000400000000000000" pitchFamily="2" charset="-78"/>
              </a:rPr>
              <a:t>تعریف </a:t>
            </a:r>
            <a:r>
              <a:rPr lang="fa-IR" sz="2800" dirty="0">
                <a:cs typeface="B Nazanin" panose="00000400000000000000" pitchFamily="2" charset="-78"/>
              </a:rPr>
              <a:t>شدند. اگر هر یک از آنها بیشتر </a:t>
            </a:r>
            <a:r>
              <a:rPr lang="fa-IR" sz="2800" dirty="0" smtClean="0">
                <a:cs typeface="B Nazanin" panose="00000400000000000000" pitchFamily="2" charset="-78"/>
              </a:rPr>
              <a:t>از</a:t>
            </a:r>
            <a:r>
              <a:rPr lang="en-US" sz="2800" dirty="0" smtClean="0">
                <a:cs typeface="B Nazanin" panose="00000400000000000000" pitchFamily="2" charset="-78"/>
              </a:rPr>
              <a:t>L/4 </a:t>
            </a:r>
            <a:r>
              <a:rPr lang="fa-IR" sz="2800" dirty="0" smtClean="0">
                <a:cs typeface="B Nazanin" panose="00000400000000000000" pitchFamily="2" charset="-78"/>
              </a:rPr>
              <a:t> باشد، </a:t>
            </a:r>
            <a:r>
              <a:rPr lang="fa-IR" sz="2800" dirty="0">
                <a:cs typeface="B Nazanin" panose="00000400000000000000" pitchFamily="2" charset="-78"/>
              </a:rPr>
              <a:t>آنگاه حرکت نوسانی عمیق در نظر گرفته می شود، اگر فواصل مذکور کمتر </a:t>
            </a:r>
            <a:r>
              <a:rPr lang="fa-IR" sz="2800" dirty="0" smtClean="0">
                <a:cs typeface="B Nazanin" panose="00000400000000000000" pitchFamily="2" charset="-78"/>
              </a:rPr>
              <a:t>از</a:t>
            </a:r>
            <a:r>
              <a:rPr lang="en-US" sz="2800" dirty="0" smtClean="0">
                <a:cs typeface="B Nazanin" panose="00000400000000000000" pitchFamily="2" charset="-78"/>
              </a:rPr>
              <a:t> L/12 </a:t>
            </a:r>
            <a:r>
              <a:rPr lang="fa-IR" sz="2800" dirty="0">
                <a:cs typeface="B Nazanin" panose="00000400000000000000" pitchFamily="2" charset="-78"/>
              </a:rPr>
              <a:t>باشند، آنگاه حرکت نوسانی 1 سطحی در نظر گرفته می شود.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25/32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78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2017-03-08T11:19:14Z</dcterms:modified>
</cp:coreProperties>
</file>