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فرایند تصفیه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تصفیه روغن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ò"/>
            </a:pPr>
            <a:r>
              <a:rPr lang="fa-IR" sz="2800" dirty="0">
                <a:cs typeface="B Nazanin" panose="00000400000000000000" pitchFamily="2" charset="-78"/>
              </a:rPr>
              <a:t>اجزایی که قرار است حذف شوند، عبارتنداز کلیه ترکیبات غیر گلسریدی و گلیسریدی مضر و زیان بخش برای طعم، رنگ یا پایداری روغن های تصفیه شده و ایمنی آنها. آنها عمدتاً از فسفوراسیل گلیسرول ها، اسیدهای چرب آزاد، رنگدانه ها، مواد فرار و آلاینده ها تشکیل می شوند.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12/28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3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فرایند تصفیه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تصفیه روغن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ò"/>
            </a:pPr>
            <a:r>
              <a:rPr lang="fa-IR" sz="2800" dirty="0">
                <a:cs typeface="B Nazanin" panose="00000400000000000000" pitchFamily="2" charset="-78"/>
              </a:rPr>
              <a:t>آلاینده های یافت شده در بیشتر روغن های خام اجزای مینوری هستند که معمولاً آلاینده های آلی بادوام یا </a:t>
            </a:r>
            <a:r>
              <a:rPr lang="en-US" sz="2800" dirty="0">
                <a:cs typeface="B Nazanin" panose="00000400000000000000" pitchFamily="2" charset="-78"/>
              </a:rPr>
              <a:t>POP </a:t>
            </a:r>
            <a:r>
              <a:rPr lang="fa-IR" sz="2800" dirty="0" smtClean="0">
                <a:cs typeface="B Nazanin" panose="00000400000000000000" pitchFamily="2" charset="-78"/>
              </a:rPr>
              <a:t> نامیده </a:t>
            </a:r>
            <a:r>
              <a:rPr lang="fa-IR" sz="2800" dirty="0">
                <a:cs typeface="B Nazanin" panose="00000400000000000000" pitchFamily="2" charset="-78"/>
              </a:rPr>
              <a:t>شده اند.اینها </a:t>
            </a:r>
            <a:r>
              <a:rPr lang="fa-IR" sz="2800" dirty="0" smtClean="0">
                <a:cs typeface="B Nazanin" panose="00000400000000000000" pitchFamily="2" charset="-78"/>
              </a:rPr>
              <a:t>عبارتند از </a:t>
            </a:r>
            <a:r>
              <a:rPr lang="fa-IR" sz="2800" dirty="0">
                <a:cs typeface="B Nazanin" panose="00000400000000000000" pitchFamily="2" charset="-78"/>
              </a:rPr>
              <a:t>آفت کش های کلردار شده (</a:t>
            </a:r>
            <a:r>
              <a:rPr lang="en-US" sz="2800" dirty="0">
                <a:cs typeface="B Nazanin" panose="00000400000000000000" pitchFamily="2" charset="-78"/>
              </a:rPr>
              <a:t>DDT ، </a:t>
            </a:r>
            <a:r>
              <a:rPr lang="fa-IR" sz="2800" dirty="0">
                <a:cs typeface="B Nazanin" panose="00000400000000000000" pitchFamily="2" charset="-78"/>
              </a:rPr>
              <a:t>توکسافن، آلدرین و ...)، هیدروکربن های آروماتیک پلی سیکلی  ، داکسین ها، فوران ها ، بی فنیل های پلی کلر و بازدارنده های شعله 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13/28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35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فرایند تصفیه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تصفیه روغن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ò"/>
            </a:pPr>
            <a:r>
              <a:rPr lang="fa-IR" sz="2800" dirty="0">
                <a:cs typeface="B Nazanin" panose="00000400000000000000" pitchFamily="2" charset="-78"/>
              </a:rPr>
              <a:t>مراحل اصلی درگیر در فرایند تصفیه و اجزای اصلی حذف شده در جدول 1 نشان داده شده اند.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14/28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215189" y="1639472"/>
          <a:ext cx="6558817" cy="3626892"/>
        </p:xfrm>
        <a:graphic>
          <a:graphicData uri="http://schemas.openxmlformats.org/drawingml/2006/table">
            <a:tbl>
              <a:tblPr rtl="1" firstRow="1" firstCol="1" bandRow="1">
                <a:tableStyleId>{21E4AEA4-8DFA-4A89-87EB-49C32662AFE0}</a:tableStyleId>
              </a:tblPr>
              <a:tblGrid>
                <a:gridCol w="2186030"/>
                <a:gridCol w="2186030"/>
                <a:gridCol w="2186757"/>
              </a:tblGrid>
              <a:tr h="108601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</a:rPr>
                        <a:t>تصفیه شیمیایی یا قلیایی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</a:rPr>
                        <a:t>گروههای اصلی از ترکیبات حذف شده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</a:rPr>
                        <a:t>تصفیه قلیایی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817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500" dirty="0">
                          <a:solidFill>
                            <a:schemeClr val="tx1"/>
                          </a:solidFill>
                          <a:effectLst/>
                        </a:rPr>
                        <a:t>فسفولیپیدها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500" b="1" dirty="0">
                          <a:effectLst/>
                        </a:rPr>
                        <a:t>صمغ زدایی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500" b="1" dirty="0">
                          <a:effectLst/>
                        </a:rPr>
                        <a:t>فسفولیپیدها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0817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500" dirty="0">
                          <a:solidFill>
                            <a:schemeClr val="tx1"/>
                          </a:solidFill>
                          <a:effectLst/>
                        </a:rPr>
                        <a:t>خنثی سازی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500" b="1" dirty="0">
                          <a:effectLst/>
                        </a:rPr>
                        <a:t>اسیدهای چرب آزاد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5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0817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500" dirty="0">
                          <a:solidFill>
                            <a:schemeClr val="tx1"/>
                          </a:solidFill>
                          <a:effectLst/>
                        </a:rPr>
                        <a:t>مرحله رنگبری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500" b="1" dirty="0">
                          <a:effectLst/>
                        </a:rPr>
                        <a:t>رنگدانه / فلزات / صابون /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500" b="1" dirty="0">
                          <a:effectLst/>
                        </a:rPr>
                        <a:t>مرحله رنگبری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0817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500" dirty="0">
                          <a:solidFill>
                            <a:schemeClr val="tx1"/>
                          </a:solidFill>
                          <a:effectLst/>
                        </a:rPr>
                        <a:t>زمستانه کردن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500" b="1" dirty="0">
                          <a:effectLst/>
                        </a:rPr>
                        <a:t>اشباع تری اسیل گلسیرول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500" b="1" dirty="0">
                          <a:effectLst/>
                        </a:rPr>
                        <a:t>زمستانه کردن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0817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500" dirty="0">
                          <a:solidFill>
                            <a:schemeClr val="tx1"/>
                          </a:solidFill>
                          <a:effectLst/>
                        </a:rPr>
                        <a:t>بوزدایی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500" b="1" dirty="0">
                          <a:effectLst/>
                        </a:rPr>
                        <a:t>فرار / اسیدهای چرب آزاد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500" b="1" dirty="0">
                          <a:effectLst/>
                        </a:rPr>
                        <a:t>بوزدایی / تقطیر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238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فرایند تصفیه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تصفیه روغن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(</a:t>
            </a:r>
            <a:r>
              <a:rPr lang="en-US" sz="2800" dirty="0" smtClean="0">
                <a:cs typeface="B Nazanin" panose="00000400000000000000" pitchFamily="2" charset="-78"/>
              </a:rPr>
              <a:t>a</a:t>
            </a:r>
            <a:r>
              <a:rPr lang="fa-IR" sz="2800" dirty="0" smtClean="0">
                <a:cs typeface="B Nazanin" panose="00000400000000000000" pitchFamily="2" charset="-78"/>
              </a:rPr>
              <a:t>) هدف </a:t>
            </a:r>
            <a:r>
              <a:rPr lang="fa-IR" sz="2800" dirty="0">
                <a:cs typeface="B Nazanin" panose="00000400000000000000" pitchFamily="2" charset="-78"/>
              </a:rPr>
              <a:t>از صمغ زدایی حذف فسفولیپیدها یا صمغ ها از روغن خام می باشد. 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(</a:t>
            </a:r>
            <a:r>
              <a:rPr lang="en-US" sz="2800" dirty="0" smtClean="0">
                <a:cs typeface="B Nazanin" panose="00000400000000000000" pitchFamily="2" charset="-78"/>
              </a:rPr>
              <a:t>b</a:t>
            </a:r>
            <a:r>
              <a:rPr lang="fa-IR" sz="2800" dirty="0" smtClean="0">
                <a:cs typeface="B Nazanin" panose="00000400000000000000" pitchFamily="2" charset="-78"/>
              </a:rPr>
              <a:t>)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هدف اصلی تغییر ماهیت حذف اسیدهای چرب آزاد است که از طریق یک واکنش قلیایی یا تقطیر تولید می شوند.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(</a:t>
            </a:r>
            <a:r>
              <a:rPr lang="en-US" sz="2800" dirty="0" smtClean="0">
                <a:cs typeface="B Nazanin" panose="00000400000000000000" pitchFamily="2" charset="-78"/>
              </a:rPr>
              <a:t>c</a:t>
            </a:r>
            <a:r>
              <a:rPr lang="fa-IR" sz="2800" dirty="0" smtClean="0">
                <a:cs typeface="B Nazanin" panose="00000400000000000000" pitchFamily="2" charset="-78"/>
              </a:rPr>
              <a:t>) </a:t>
            </a:r>
            <a:r>
              <a:rPr lang="fa-IR" sz="2800" dirty="0">
                <a:cs typeface="B Nazanin" panose="00000400000000000000" pitchFamily="2" charset="-78"/>
              </a:rPr>
              <a:t>بوزدایی / تقطیر چربیها و روغن ها به طور نرمال از تقطیر بخار در دمای بالا تحت شرایط خلاء تشکیل می شود، اگرچه از نیتروژن نیز استفاده شده است. 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15/28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956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299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 2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2017-03-04T07:01:02Z</dcterms:modified>
</cp:coreProperties>
</file>