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توسعه منابع آبی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معیار آب مجازی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تحلیل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معیار وابسته برای آب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مجازی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محصولات کشاورزی اصلی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9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توسعه منابع آبی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معیار آب مجازی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تحلیل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تعیین نیازمندی آب محصول </a:t>
            </a:r>
            <a:endParaRPr lang="fa-IR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نیاز آب محصول براساس تعرق تبخیر آب در دوره رشد محاسبه می شود که تبخیروتعربق 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err="1" smtClean="0">
                <a:cs typeface="B Nazanin" panose="00000400000000000000" pitchFamily="2" charset="-78"/>
              </a:rPr>
              <a:t>Etc</a:t>
            </a:r>
            <a:r>
              <a:rPr lang="en-US" sz="2800" dirty="0" smtClean="0">
                <a:cs typeface="B Nazanin" panose="00000400000000000000" pitchFamily="2" charset="-78"/>
              </a:rPr>
              <a:t>  </a:t>
            </a:r>
            <a:r>
              <a:rPr lang="fa-IR" sz="2800" dirty="0">
                <a:cs typeface="B Nazanin" panose="00000400000000000000" pitchFamily="2" charset="-78"/>
              </a:rPr>
              <a:t>انباشته شده در کل فرایند رشد محصول می باشد. </a:t>
            </a:r>
            <a:r>
              <a:rPr lang="en-US" sz="2800" dirty="0" smtClean="0">
                <a:cs typeface="B Nazanin" panose="00000400000000000000" pitchFamily="2" charset="-78"/>
              </a:rPr>
              <a:t> ET0 </a:t>
            </a:r>
            <a:r>
              <a:rPr lang="fa-IR" sz="2800" dirty="0">
                <a:cs typeface="B Nazanin" panose="00000400000000000000" pitchFamily="2" charset="-78"/>
              </a:rPr>
              <a:t>را می توان با فرمول توصیه شده   محاسبه نمود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10/28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132912" y="3805123"/>
            <a:ext cx="5389171" cy="126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76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توسعه منابع آبی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معیار آب مجازی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تحلیل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در این رابطه </a:t>
                </a:r>
              </a:p>
              <a:p>
                <a:pPr algn="just" rtl="1">
                  <a:lnSpc>
                    <a:spcPct val="150000"/>
                  </a:lnSpc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∆ شیب منحنی فشار بخار آب اشباع وابسته به دما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[</a:t>
                </a:r>
                <a:r>
                  <a:rPr lang="en-US" sz="2800" dirty="0" err="1" smtClean="0">
                    <a:cs typeface="B Nazanin" panose="00000400000000000000" pitchFamily="2" charset="-78"/>
                  </a:rPr>
                  <a:t>KPa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/T </a:t>
                </a:r>
                <a:r>
                  <a:rPr lang="en-US" sz="2800" dirty="0">
                    <a:cs typeface="B Nazanin" panose="00000400000000000000" pitchFamily="2" charset="-78"/>
                  </a:rPr>
                  <a:t>(℃)]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𝐸𝑇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0</m:t>
                        </m:r>
                      </m:sub>
                    </m:sSub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 کمیت </a:t>
                </a:r>
                <a:r>
                  <a:rPr lang="fa-IR" sz="2800" dirty="0">
                    <a:cs typeface="B Nazanin" panose="00000400000000000000" pitchFamily="2" charset="-78"/>
                  </a:rPr>
                  <a:t>تبخیر و تعریق محصولات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مرجع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(mm/d</a:t>
                </a:r>
                <a:r>
                  <a:rPr lang="en-US" sz="2800" dirty="0">
                    <a:cs typeface="B Nazanin" panose="00000400000000000000" pitchFamily="2" charset="-78"/>
                  </a:rPr>
                  <a:t>)،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𝑅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cs typeface="B Nazanin" panose="00000400000000000000" pitchFamily="2" charset="-78"/>
                  </a:rPr>
                  <a:t>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تابش </a:t>
                </a:r>
                <a:r>
                  <a:rPr lang="fa-IR" sz="2800" dirty="0">
                    <a:cs typeface="B Nazanin" panose="00000400000000000000" pitchFamily="2" charset="-78"/>
                  </a:rPr>
                  <a:t>خالص سطح محصولات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(MJ/m2.d</a:t>
                </a:r>
                <a:r>
                  <a:rPr lang="en-US" sz="2800" dirty="0">
                    <a:cs typeface="B Nazanin" panose="00000400000000000000" pitchFamily="2" charset="-78"/>
                  </a:rPr>
                  <a:t>)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، G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شار </a:t>
                </a:r>
                <a:r>
                  <a:rPr lang="fa-IR" sz="2800" dirty="0">
                    <a:cs typeface="B Nazanin" panose="00000400000000000000" pitchFamily="2" charset="-78"/>
                  </a:rPr>
                  <a:t>گرمایی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خاک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(MJ/m2.d</a:t>
                </a:r>
                <a:r>
                  <a:rPr lang="en-US" sz="2800" dirty="0">
                    <a:cs typeface="B Nazanin" panose="00000400000000000000" pitchFamily="2" charset="-78"/>
                  </a:rPr>
                  <a:t>)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، T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میانگین </a:t>
                </a:r>
                <a:r>
                  <a:rPr lang="fa-IR" sz="2800" dirty="0">
                    <a:cs typeface="B Nazanin" panose="00000400000000000000" pitchFamily="2" charset="-78"/>
                  </a:rPr>
                  <a:t>دمای هوا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[T </a:t>
                </a:r>
                <a:r>
                  <a:rPr lang="en-US" sz="2800" dirty="0">
                    <a:cs typeface="B Nazanin" panose="00000400000000000000" pitchFamily="2" charset="-78"/>
                  </a:rPr>
                  <a:t>(℃)]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𝑈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 باد </a:t>
                </a:r>
                <a:r>
                  <a:rPr lang="fa-IR" sz="2800" dirty="0">
                    <a:cs typeface="B Nazanin" panose="00000400000000000000" pitchFamily="2" charset="-78"/>
                  </a:rPr>
                  <a:t>با 2 متر ارتفاع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(m/s</a:t>
                </a:r>
                <a:r>
                  <a:rPr lang="en-US" sz="2800" dirty="0">
                    <a:cs typeface="B Nazanin" panose="00000400000000000000" pitchFamily="2" charset="-78"/>
                  </a:rPr>
                  <a:t>) 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 فشار </a:t>
                </a:r>
                <a:r>
                  <a:rPr lang="fa-IR" sz="2800" dirty="0">
                    <a:cs typeface="B Nazanin" panose="00000400000000000000" pitchFamily="2" charset="-78"/>
                  </a:rPr>
                  <a:t>بخار آب اشباع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(</a:t>
                </a:r>
                <a:r>
                  <a:rPr lang="en-US" sz="2800" dirty="0" err="1" smtClean="0">
                    <a:cs typeface="B Nazanin" panose="00000400000000000000" pitchFamily="2" charset="-78"/>
                  </a:rPr>
                  <a:t>KPa</a:t>
                </a:r>
                <a:r>
                  <a:rPr lang="en-US" sz="2800" dirty="0">
                    <a:cs typeface="B Nazanin" panose="00000400000000000000" pitchFamily="2" charset="-78"/>
                  </a:rPr>
                  <a:t>)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fa-IR" sz="2800" dirty="0" smtClean="0">
                    <a:cs typeface="B Nazanin" panose="00000400000000000000" pitchFamily="2" charset="-78"/>
                  </a:rPr>
                  <a:t> فشار </a:t>
                </a:r>
                <a:r>
                  <a:rPr lang="fa-IR" sz="2800" dirty="0">
                    <a:cs typeface="B Nazanin" panose="00000400000000000000" pitchFamily="2" charset="-78"/>
                  </a:rPr>
                  <a:t>آب اندازه گیری شده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(</a:t>
                </a:r>
                <a:r>
                  <a:rPr lang="en-US" sz="2800" dirty="0" err="1" smtClean="0">
                    <a:cs typeface="B Nazanin" panose="00000400000000000000" pitchFamily="2" charset="-78"/>
                  </a:rPr>
                  <a:t>KPa</a:t>
                </a:r>
                <a:r>
                  <a:rPr lang="en-US" sz="2800" dirty="0">
                    <a:cs typeface="B Nazanin" panose="00000400000000000000" pitchFamily="2" charset="-78"/>
                  </a:rPr>
                  <a:t>)، </a:t>
                </a:r>
                <a:r>
                  <a:rPr lang="el-GR" sz="2800" dirty="0">
                    <a:cs typeface="B Nazanin" panose="00000400000000000000" pitchFamily="2" charset="-78"/>
                  </a:rPr>
                  <a:t>γ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ثابت </a:t>
                </a:r>
                <a:r>
                  <a:rPr lang="fa-IR" sz="2800" dirty="0">
                    <a:cs typeface="B Nazanin" panose="00000400000000000000" pitchFamily="2" charset="-78"/>
                  </a:rPr>
                  <a:t>های رطوبت خشک </a:t>
                </a:r>
                <a:r>
                  <a:rPr lang="en-US" sz="2800" dirty="0" err="1" smtClean="0">
                    <a:cs typeface="B Nazanin" panose="00000400000000000000" pitchFamily="2" charset="-78"/>
                  </a:rPr>
                  <a:t>KPa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/T</a:t>
                </a:r>
                <a:r>
                  <a:rPr lang="en-US" sz="2800" dirty="0">
                    <a:cs typeface="B Nazanin" panose="00000400000000000000" pitchFamily="2" charset="-78"/>
                  </a:rPr>
                  <a:t>)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) میباشد</a:t>
                </a:r>
                <a:r>
                  <a:rPr lang="fa-IR" sz="2800" dirty="0">
                    <a:cs typeface="B Nazanin" panose="00000400000000000000" pitchFamily="2" charset="-78"/>
                  </a:rPr>
                  <a:t>.</a:t>
                </a:r>
                <a:endParaRPr lang="fa-IR" sz="2800" dirty="0" smtClean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537" r="-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6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توسعه منابع آبی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معیار آب مجازی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تحلیل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محاسبه آب مجازی محصولات </a:t>
            </a:r>
            <a:r>
              <a:rPr lang="fa-I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اصلی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با تعیین مقدار آب مجازی محصولات کشاورزی درست اندازه گیری شده در جلگه سانجیانگ، عناصر منابع آبی را می توان در حیطه انتخاب استراتژی تجاری غذا و برنامه ریزی کاشت منطقه ای لحاظ نمود. فرمول محاسبه مقدار آب مجازی محصولات کشاورزی به شکل زیر می باشد: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5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2017-03-04T07:46:32Z</dcterms:modified>
</cp:coreProperties>
</file>