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داده و روش ها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en-US" sz="2800" b="1" u="sng" dirty="0" smtClean="0">
                <a:cs typeface="B Nazanin" panose="00000400000000000000" pitchFamily="2" charset="-78"/>
              </a:rPr>
              <a:t> VWC </a:t>
            </a:r>
            <a:r>
              <a:rPr lang="fa-IR" sz="2800" b="1" u="sng" dirty="0">
                <a:cs typeface="B Nazanin" panose="00000400000000000000" pitchFamily="2" charset="-78"/>
              </a:rPr>
              <a:t>گندم، ذرت و برنج 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sz="2800" dirty="0">
                <a:cs typeface="B Nazanin" panose="00000400000000000000" pitchFamily="2" charset="-78"/>
              </a:rPr>
              <a:t>جدول </a:t>
            </a:r>
            <a:r>
              <a:rPr lang="fa-IR" sz="2800" dirty="0" smtClean="0">
                <a:cs typeface="B Nazanin" panose="00000400000000000000" pitchFamily="2" charset="-78"/>
              </a:rPr>
              <a:t>1، </a:t>
            </a:r>
            <a:r>
              <a:rPr lang="en-US" sz="2800" dirty="0">
                <a:cs typeface="B Nazanin" panose="00000400000000000000" pitchFamily="2" charset="-78"/>
              </a:rPr>
              <a:t>VWC </a:t>
            </a:r>
            <a:r>
              <a:rPr lang="fa-IR" sz="2800" dirty="0" smtClean="0">
                <a:cs typeface="B Nazanin" panose="00000400000000000000" pitchFamily="2" charset="-78"/>
              </a:rPr>
              <a:t> سبز </a:t>
            </a:r>
            <a:r>
              <a:rPr lang="fa-IR" sz="2800" dirty="0">
                <a:cs typeface="B Nazanin" panose="00000400000000000000" pitchFamily="2" charset="-78"/>
              </a:rPr>
              <a:t>و آبی گندم، ذرت و برنج در هر منطقه را نشان می دهد. به خاطر اختلافات موجود در شرایط اقلیمی، بازده محصول و مدیریت محصول بین مناطق، اختلافات منطقه ای </a:t>
            </a:r>
            <a:r>
              <a:rPr lang="en-US" sz="2800" dirty="0">
                <a:cs typeface="B Nazanin" panose="00000400000000000000" pitchFamily="2" charset="-78"/>
              </a:rPr>
              <a:t>VWC </a:t>
            </a:r>
            <a:r>
              <a:rPr lang="fa-IR" sz="2800" dirty="0" smtClean="0">
                <a:cs typeface="B Nazanin" panose="00000400000000000000" pitchFamily="2" charset="-78"/>
              </a:rPr>
              <a:t> برای </a:t>
            </a:r>
            <a:r>
              <a:rPr lang="fa-IR" sz="2800" dirty="0">
                <a:cs typeface="B Nazanin" panose="00000400000000000000" pitchFamily="2" charset="-78"/>
              </a:rPr>
              <a:t>گندم، ذرت و برنج معنادار </a:t>
            </a:r>
            <a:r>
              <a:rPr lang="fa-IR" sz="2800" dirty="0" smtClean="0">
                <a:cs typeface="B Nazanin" panose="00000400000000000000" pitchFamily="2" charset="-78"/>
              </a:rPr>
              <a:t>بود.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16/34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036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داده و روش ها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17/34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216" y="528032"/>
            <a:ext cx="8307568" cy="419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801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داده و روش ها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en-US" sz="2800" b="1" u="sng" dirty="0">
                <a:cs typeface="B Nazanin" panose="00000400000000000000" pitchFamily="2" charset="-78"/>
              </a:rPr>
              <a:t>VWC </a:t>
            </a:r>
            <a:r>
              <a:rPr lang="fa-IR" sz="2800" b="1" u="sng" dirty="0" smtClean="0">
                <a:cs typeface="B Nazanin" panose="00000400000000000000" pitchFamily="2" charset="-78"/>
              </a:rPr>
              <a:t> سبز </a:t>
            </a:r>
            <a:r>
              <a:rPr lang="fa-IR" sz="2800" b="1" u="sng" dirty="0">
                <a:cs typeface="B Nazanin" panose="00000400000000000000" pitchFamily="2" charset="-78"/>
              </a:rPr>
              <a:t>و آبی گندم ، ذرت و برنج 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sz="2800" dirty="0">
                <a:cs typeface="B Nazanin" panose="00000400000000000000" pitchFamily="2" charset="-78"/>
              </a:rPr>
              <a:t>آنالیز </a:t>
            </a:r>
            <a:r>
              <a:rPr lang="en-US" sz="2800" dirty="0">
                <a:cs typeface="B Nazanin" panose="00000400000000000000" pitchFamily="2" charset="-78"/>
              </a:rPr>
              <a:t>VWC </a:t>
            </a:r>
            <a:r>
              <a:rPr lang="fa-IR" sz="2800" dirty="0" smtClean="0">
                <a:cs typeface="B Nazanin" panose="00000400000000000000" pitchFamily="2" charset="-78"/>
              </a:rPr>
              <a:t> سبز </a:t>
            </a:r>
            <a:r>
              <a:rPr lang="fa-IR" sz="2800" dirty="0">
                <a:cs typeface="B Nazanin" panose="00000400000000000000" pitchFamily="2" charset="-78"/>
              </a:rPr>
              <a:t>و آبی برای گندم، ذرت و برنج نشان داد که نسبت آب سبز در هر محصول به تدریج از مناطق شمالی به جنوبی افزایش یافت. تغییرپذیری منطقه ای نسبت آب سبز در </a:t>
            </a:r>
            <a:r>
              <a:rPr lang="en-US" sz="2800" dirty="0">
                <a:cs typeface="B Nazanin" panose="00000400000000000000" pitchFamily="2" charset="-78"/>
              </a:rPr>
              <a:t>VWC </a:t>
            </a:r>
            <a:r>
              <a:rPr lang="fa-IR" sz="2800" dirty="0" smtClean="0">
                <a:cs typeface="B Nazanin" panose="00000400000000000000" pitchFamily="2" charset="-78"/>
              </a:rPr>
              <a:t> بر </a:t>
            </a:r>
            <a:r>
              <a:rPr lang="fa-IR" sz="2800" dirty="0">
                <a:cs typeface="B Nazanin" panose="00000400000000000000" pitchFamily="2" charset="-78"/>
              </a:rPr>
              <a:t>طبق توزیع بارش در چین بود. مناطقی با بارش فراوان معمولاً دارای نسبت بالایی از آب سبز در </a:t>
            </a:r>
            <a:r>
              <a:rPr lang="en-US" sz="2800" dirty="0" smtClean="0">
                <a:cs typeface="B Nazanin" panose="00000400000000000000" pitchFamily="2" charset="-78"/>
              </a:rPr>
              <a:t> VWC </a:t>
            </a:r>
            <a:r>
              <a:rPr lang="fa-IR" sz="2800" dirty="0">
                <a:cs typeface="B Nazanin" panose="00000400000000000000" pitchFamily="2" charset="-78"/>
              </a:rPr>
              <a:t>محصول هستند.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18/34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36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داده و روش ها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sz="2800" dirty="0">
                <a:cs typeface="B Nazanin" panose="00000400000000000000" pitchFamily="2" charset="-78"/>
              </a:rPr>
              <a:t>بر طبق </a:t>
            </a:r>
            <a:r>
              <a:rPr lang="en-US" sz="2800" dirty="0">
                <a:cs typeface="B Nazanin" panose="00000400000000000000" pitchFamily="2" charset="-78"/>
              </a:rPr>
              <a:t>China Water Resources Bulletin ، </a:t>
            </a:r>
            <a:r>
              <a:rPr lang="fa-IR" sz="2800" dirty="0">
                <a:cs typeface="B Nazanin" panose="00000400000000000000" pitchFamily="2" charset="-78"/>
              </a:rPr>
              <a:t>بارش در مناطق شمالی فقط 51. 31 درصد از کل بارش کشور را به خود اختصاص داد . در مقابل، بارش در مناطق جنوبی 49. 68 درصد از کل بارش در چین را تشکیل می داد. درنتیجه نسبت آب سبز </a:t>
            </a:r>
            <a:r>
              <a:rPr lang="en-US" sz="2800" dirty="0">
                <a:cs typeface="B Nazanin" panose="00000400000000000000" pitchFamily="2" charset="-78"/>
              </a:rPr>
              <a:t>VWC </a:t>
            </a:r>
            <a:r>
              <a:rPr lang="fa-IR" sz="2800" dirty="0" smtClean="0">
                <a:cs typeface="B Nazanin" panose="00000400000000000000" pitchFamily="2" charset="-78"/>
              </a:rPr>
              <a:t> محصول </a:t>
            </a:r>
            <a:r>
              <a:rPr lang="fa-IR" sz="2800" dirty="0">
                <a:cs typeface="B Nazanin" panose="00000400000000000000" pitchFamily="2" charset="-78"/>
              </a:rPr>
              <a:t>در مناطق جنوبی بالاتر از مناطق شمالی خواهد بود.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19/34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668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238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2017-03-04T06:53:10Z</dcterms:modified>
</cp:coreProperties>
</file>