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قوانین غیرخطی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موجودیت راه حل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تحلیل های ثبات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قابلیت ها و هنر طراحی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بررسی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پایداری </a:t>
            </a:r>
            <a:r>
              <a:rPr lang="fa-IR" sz="2800" b="1" dirty="0">
                <a:cs typeface="B Nazanin" panose="00000400000000000000" pitchFamily="2" charset="-78"/>
              </a:rPr>
              <a:t>مجانبی جهانی</a:t>
            </a: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B Nazanin" panose="00000400000000000000" pitchFamily="2" charset="-78"/>
              </a:rPr>
              <a:t>پایداری </a:t>
            </a:r>
            <a:r>
              <a:rPr lang="fa-IR" sz="2800" dirty="0">
                <a:cs typeface="B Nazanin" panose="00000400000000000000" pitchFamily="2" charset="-78"/>
              </a:rPr>
              <a:t>مجانبی جهانی سیستم حلقه بسته نشان میدهد که غیرممکن است که حالت های مبدأ را بدون توجه به موقعیت های اولیه تنظیم کنیم. و این مسلما یک خصوصیت مورد خواستار می باشد، هرچند که معمولا مشکل می باشد که آنرا انجام دهیم یا ثابت کنیم. بعلت طبیعت فرمولبندی </a:t>
            </a:r>
            <a:r>
              <a:rPr lang="en-US" sz="2800" dirty="0">
                <a:cs typeface="B Nazanin" panose="00000400000000000000" pitchFamily="2" charset="-78"/>
              </a:rPr>
              <a:t>LQR</a:t>
            </a:r>
            <a:r>
              <a:rPr lang="fa-IR" sz="2800" dirty="0">
                <a:cs typeface="B Nazanin" panose="00000400000000000000" pitchFamily="2" charset="-78"/>
              </a:rPr>
              <a:t>، تحت فرضیه 1، مبدأ سیستم کنترل شده </a:t>
            </a:r>
            <a:r>
              <a:rPr lang="en-US" sz="2800" dirty="0">
                <a:cs typeface="B Nazanin" panose="00000400000000000000" pitchFamily="2" charset="-78"/>
              </a:rPr>
              <a:t>SDRE</a:t>
            </a:r>
            <a:r>
              <a:rPr lang="fa-IR" sz="2800" dirty="0">
                <a:cs typeface="B Nazanin" panose="00000400000000000000" pitchFamily="2" charset="-78"/>
              </a:rPr>
              <a:t> از لحاظ موضعی پایدار است، یعنی اینکه، همه مقادیر ویژه ماتریس دینامیک حلقه بسته 6 قسمت های واقعی منفی در </a:t>
            </a:r>
            <a:r>
              <a:rPr lang="en-US" sz="2800" dirty="0">
                <a:cs typeface="B Nazanin" panose="00000400000000000000" pitchFamily="2" charset="-78"/>
              </a:rPr>
              <a:t>X=0</a:t>
            </a:r>
            <a:r>
              <a:rPr lang="fa-IR" sz="2800" dirty="0">
                <a:cs typeface="B Nazanin" panose="00000400000000000000" pitchFamily="2" charset="-78"/>
              </a:rPr>
              <a:t> دارند.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</a:t>
            </a:r>
            <a:r>
              <a:rPr lang="en-US" sz="2400" dirty="0" smtClean="0"/>
              <a:t>7/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5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قوانین غیرخطی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موجودیت راه حل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تحلیل های ثبات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قابلیت ها و هنر طراحی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بررسی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fa-IR" sz="14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تست </a:t>
            </a:r>
            <a:r>
              <a:rPr lang="fa-IR" sz="2800" b="1" dirty="0">
                <a:cs typeface="B Nazanin" panose="00000400000000000000" pitchFamily="2" charset="-78"/>
              </a:rPr>
              <a:t>پایداری برای برآورد ناحیه کشش</a:t>
            </a: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fa-IR" sz="2400" b="1" dirty="0" smtClean="0"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بعنوان یک راه چاره برای پایداری مجانبی جهانی بهتر است که قادر باشیم تا ناحیه کشش را برای پایداری مجانبی برآورد کنیم. اخیرا، مک کافری و بانکز، یک تست پایداری را برای تعیین اندازه ناحیه ای پیشنهاد کردند که در آن، پایداری مجانبی بزرگ-مقیاسی در الگوریتم </a:t>
            </a:r>
            <a:r>
              <a:rPr lang="en-US" sz="2800" dirty="0">
                <a:cs typeface="B Nazanin" panose="00000400000000000000" pitchFamily="2" charset="-78"/>
              </a:rPr>
              <a:t>SDRE</a:t>
            </a:r>
            <a:r>
              <a:rPr lang="fa-IR" sz="2800" dirty="0">
                <a:cs typeface="B Nazanin" panose="00000400000000000000" pitchFamily="2" charset="-78"/>
              </a:rPr>
              <a:t> وجود دارد. تست برآیند نیازمند ارزیابی نابرابری بین خط سیرهای سیستم دینامیکی هامیلتون، بدون نیاز به یافتن تابع ارزش می باشد. 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28/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1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قوانین غیرخطی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موجودیت راه حل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تحلیل های ثبات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قابلیت ها و هنر طراحی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بررسی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تست پایداری در مقالات مک کافری و بانکز، خصوصیت </a:t>
            </a:r>
            <a:r>
              <a:rPr lang="en-US" sz="2800" dirty="0">
                <a:cs typeface="B Nazanin" panose="00000400000000000000" pitchFamily="2" charset="-78"/>
              </a:rPr>
              <a:t>Lipschitz</a:t>
            </a:r>
            <a:r>
              <a:rPr lang="fa-IR" sz="2800" dirty="0">
                <a:cs typeface="B Nazanin" panose="00000400000000000000" pitchFamily="2" charset="-78"/>
              </a:rPr>
              <a:t> برای حالت بعد بالاتر فرض می گردد که در بدترین حالت، ناحیه مبدأ را می گیرد که </a:t>
            </a:r>
            <a:r>
              <a:rPr lang="en-US" sz="2800" dirty="0">
                <a:cs typeface="B Nazanin" panose="00000400000000000000" pitchFamily="2" charset="-78"/>
              </a:rPr>
              <a:t>V(x) </a:t>
            </a:r>
            <a:r>
              <a:rPr lang="fa-IR" sz="2800" dirty="0">
                <a:cs typeface="B Nazanin" panose="00000400000000000000" pitchFamily="2" charset="-78"/>
              </a:rPr>
              <a:t>در آن ناحیه و بطور کلی، در یک ناحیه بزرگتر، هموار است. بنابراین، در بدترین حالت، مباحثات پایداری مک کافری و بانکز، به مباحثات استاندارد و هموار نوع </a:t>
            </a:r>
            <a:r>
              <a:rPr lang="en-US" sz="2800" dirty="0" err="1">
                <a:cs typeface="B Nazanin" panose="00000400000000000000" pitchFamily="2" charset="-78"/>
              </a:rPr>
              <a:t>Lyapunov</a:t>
            </a:r>
            <a:r>
              <a:rPr lang="fa-IR" sz="2800" dirty="0">
                <a:cs typeface="B Nazanin" panose="00000400000000000000" pitchFamily="2" charset="-78"/>
              </a:rPr>
              <a:t> کاهش می یابد. این راه حل گرانروی </a:t>
            </a:r>
            <a:r>
              <a:rPr lang="en-US" sz="2800" dirty="0">
                <a:cs typeface="B Nazanin" panose="00000400000000000000" pitchFamily="2" charset="-78"/>
              </a:rPr>
              <a:t>V(x) </a:t>
            </a:r>
            <a:r>
              <a:rPr lang="fa-IR" sz="2800" dirty="0">
                <a:cs typeface="B Nazanin" panose="00000400000000000000" pitchFamily="2" charset="-78"/>
              </a:rPr>
              <a:t>برای معادله 12 یک تابع </a:t>
            </a:r>
            <a:r>
              <a:rPr lang="en-US" sz="2800" dirty="0" err="1">
                <a:cs typeface="B Nazanin" panose="00000400000000000000" pitchFamily="2" charset="-78"/>
              </a:rPr>
              <a:t>Lyapunov</a:t>
            </a:r>
            <a:r>
              <a:rPr lang="fa-IR" sz="2800" dirty="0">
                <a:cs typeface="B Nazanin" panose="00000400000000000000" pitchFamily="2" charset="-78"/>
              </a:rPr>
              <a:t> است.</a:t>
            </a:r>
            <a:endParaRPr lang="en-US" sz="2800" dirty="0"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29/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6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قوانین غیرخطی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موجودیت راه حل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تحلیل های ثبات</a:t>
            </a:r>
            <a:endParaRPr lang="en-US" sz="16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قابلیت ها و هنر طراحی </a:t>
            </a:r>
            <a:r>
              <a:rPr lang="en-US" sz="1600" b="1" dirty="0">
                <a:solidFill>
                  <a:prstClr val="white"/>
                </a:solidFill>
                <a:cs typeface="B Nazanin" panose="00000400000000000000" pitchFamily="2" charset="-78"/>
              </a:rPr>
              <a:t>SDRE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prstClr val="white"/>
                </a:solidFill>
                <a:cs typeface="B Nazanin" panose="00000400000000000000" pitchFamily="2" charset="-78"/>
              </a:rPr>
              <a:t>بررسی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B Nazanin" panose="00000400000000000000" pitchFamily="2" charset="-78"/>
              </a:rPr>
              <a:t>اثبات قضیه چندلایه پایدار موضعی نشان میدهد که چطور تقریب زنی رتبه بالاتری را برای </a:t>
            </a:r>
            <a:r>
              <a:rPr lang="en-US" sz="2800" dirty="0">
                <a:cs typeface="B Nazanin" panose="00000400000000000000" pitchFamily="2" charset="-78"/>
              </a:rPr>
              <a:t>L </a:t>
            </a:r>
            <a:r>
              <a:rPr lang="fa-IR" sz="2800" dirty="0">
                <a:cs typeface="B Nazanin" panose="00000400000000000000" pitchFamily="2" charset="-78"/>
              </a:rPr>
              <a:t>بدست آوریم، باید دقت بالاتری بدست آوریم. در طرح زیر بگذارید </a:t>
            </a:r>
            <a:r>
              <a:rPr lang="el-GR" sz="2800" dirty="0">
                <a:cs typeface="B Nazanin" panose="00000400000000000000" pitchFamily="2" charset="-78"/>
              </a:rPr>
              <a:t>Ω1   </a:t>
            </a:r>
            <a:r>
              <a:rPr lang="fa-IR" sz="2800" dirty="0">
                <a:cs typeface="B Nazanin" panose="00000400000000000000" pitchFamily="2" charset="-78"/>
              </a:rPr>
              <a:t>برای </a:t>
            </a:r>
            <a:r>
              <a:rPr lang="en-US" sz="2800" dirty="0">
                <a:cs typeface="B Nazanin" panose="00000400000000000000" pitchFamily="2" charset="-78"/>
              </a:rPr>
              <a:t>t&gt;0  </a:t>
            </a:r>
            <a:r>
              <a:rPr lang="fa-IR" sz="2800" dirty="0">
                <a:cs typeface="B Nazanin" panose="00000400000000000000" pitchFamily="2" charset="-78"/>
              </a:rPr>
              <a:t>یک سری از همه </a:t>
            </a:r>
            <a:r>
              <a:rPr lang="en-US" sz="2800" dirty="0">
                <a:cs typeface="B Nazanin" panose="00000400000000000000" pitchFamily="2" charset="-78"/>
              </a:rPr>
              <a:t>X</a:t>
            </a:r>
            <a:r>
              <a:rPr lang="el-GR" sz="2800" dirty="0">
                <a:cs typeface="B Nazanin" panose="00000400000000000000" pitchFamily="2" charset="-78"/>
              </a:rPr>
              <a:t>ϵ</a:t>
            </a:r>
            <a:r>
              <a:rPr lang="en-US" sz="2800" dirty="0" err="1">
                <a:cs typeface="B Nazanin" panose="00000400000000000000" pitchFamily="2" charset="-78"/>
              </a:rPr>
              <a:t>R^n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باشد </a:t>
            </a:r>
            <a:r>
              <a:rPr lang="fa-IR" sz="2800" dirty="0">
                <a:cs typeface="B Nazanin" panose="00000400000000000000" pitchFamily="2" charset="-78"/>
              </a:rPr>
              <a:t>که طرح های نقاط (</a:t>
            </a:r>
            <a:r>
              <a:rPr lang="en-US" sz="2800" dirty="0">
                <a:cs typeface="B Nazanin" panose="00000400000000000000" pitchFamily="2" charset="-78"/>
              </a:rPr>
              <a:t>x,</a:t>
            </a:r>
            <a:r>
              <a:rPr lang="el-GR" sz="2800" dirty="0">
                <a:cs typeface="B Nazanin" panose="00000400000000000000" pitchFamily="2" charset="-78"/>
              </a:rPr>
              <a:t>λ)∈</a:t>
            </a:r>
            <a:r>
              <a:rPr lang="en-US" sz="2800" dirty="0">
                <a:cs typeface="B Nazanin" panose="00000400000000000000" pitchFamily="2" charset="-78"/>
              </a:rPr>
              <a:t>L   </a:t>
            </a:r>
            <a:r>
              <a:rPr lang="fa-IR" sz="2800" dirty="0">
                <a:cs typeface="B Nazanin" panose="00000400000000000000" pitchFamily="2" charset="-78"/>
              </a:rPr>
              <a:t>هستند که میتوان در زمان </a:t>
            </a:r>
            <a:r>
              <a:rPr lang="en-US" sz="2800" dirty="0">
                <a:cs typeface="B Nazanin" panose="00000400000000000000" pitchFamily="2" charset="-78"/>
              </a:rPr>
              <a:t>t </a:t>
            </a:r>
            <a:r>
              <a:rPr lang="fa-IR" sz="2800" dirty="0">
                <a:cs typeface="B Nazanin" panose="00000400000000000000" pitchFamily="2" charset="-78"/>
              </a:rPr>
              <a:t>یا در امتداد خط سیرهای معکوس دینامیک هامیلتون به آنها رسید که از (</a:t>
            </a:r>
            <a:r>
              <a:rPr lang="en-US" sz="2800" dirty="0" err="1" smtClean="0">
                <a:cs typeface="B Nazanin" panose="00000400000000000000" pitchFamily="2" charset="-78"/>
              </a:rPr>
              <a:t>xf</a:t>
            </a:r>
            <a:r>
              <a:rPr lang="en-US" sz="2800" dirty="0" smtClean="0">
                <a:cs typeface="B Nazanin" panose="00000400000000000000" pitchFamily="2" charset="-78"/>
              </a:rPr>
              <a:t>,</a:t>
            </a:r>
            <a:r>
              <a:rPr lang="el-GR" sz="2800" dirty="0" smtClean="0">
                <a:cs typeface="B Nazanin" panose="00000400000000000000" pitchFamily="2" charset="-78"/>
              </a:rPr>
              <a:t>λ</a:t>
            </a:r>
            <a:r>
              <a:rPr lang="en-US" sz="2800" dirty="0" smtClean="0">
                <a:cs typeface="B Nazanin" panose="00000400000000000000" pitchFamily="2" charset="-78"/>
              </a:rPr>
              <a:t>f </a:t>
            </a:r>
            <a:r>
              <a:rPr lang="en-US" sz="2800" dirty="0">
                <a:cs typeface="B Nazanin" panose="00000400000000000000" pitchFamily="2" charset="-78"/>
              </a:rPr>
              <a:t>)∈</a:t>
            </a:r>
            <a:r>
              <a:rPr lang="en-US" sz="2800" dirty="0" err="1" smtClean="0">
                <a:cs typeface="B Nazanin" panose="00000400000000000000" pitchFamily="2" charset="-78"/>
              </a:rPr>
              <a:t>L,xf</a:t>
            </a:r>
            <a:r>
              <a:rPr lang="en-US" sz="2800" dirty="0" err="1">
                <a:cs typeface="B Nazanin" panose="00000400000000000000" pitchFamily="2" charset="-78"/>
              </a:rPr>
              <a:t>∈</a:t>
            </a:r>
            <a:r>
              <a:rPr lang="en-US" sz="2800" dirty="0" err="1" smtClean="0">
                <a:cs typeface="B Nazanin" panose="00000400000000000000" pitchFamily="2" charset="-78"/>
              </a:rPr>
              <a:t>B</a:t>
            </a:r>
            <a:r>
              <a:rPr lang="el-GR" sz="2800" dirty="0" smtClean="0">
                <a:cs typeface="B Nazanin" panose="00000400000000000000" pitchFamily="2" charset="-78"/>
              </a:rPr>
              <a:t>ε </a:t>
            </a:r>
            <a:r>
              <a:rPr lang="el-GR" sz="2800" dirty="0">
                <a:cs typeface="B Nazanin" panose="00000400000000000000" pitchFamily="2" charset="-78"/>
              </a:rPr>
              <a:t>{0} </a:t>
            </a:r>
            <a:r>
              <a:rPr lang="fa-IR" sz="2800" dirty="0">
                <a:cs typeface="B Nazanin" panose="00000400000000000000" pitchFamily="2" charset="-78"/>
              </a:rPr>
              <a:t>آغاز می گردد. </a:t>
            </a:r>
            <a:endParaRPr lang="fa-IR" sz="2800" b="1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30/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4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420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2017-03-01T07:57:08Z</dcterms:modified>
</cp:coreProperties>
</file>