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عضو مصنوعی آرنج</a:t>
            </a: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مدل عضو مصنوعی </a:t>
            </a: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حل مشکل</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راه حل </a:t>
            </a:r>
            <a:r>
              <a:rPr lang="fa-IR" sz="2800" b="1" u="sng" dirty="0" smtClean="0">
                <a:cs typeface="B Nazanin" panose="00000400000000000000" pitchFamily="2" charset="-78"/>
              </a:rPr>
              <a:t>شبکه </a:t>
            </a:r>
            <a:r>
              <a:rPr lang="fa-IR" sz="2800" b="1" u="sng" dirty="0">
                <a:cs typeface="B Nazanin" panose="00000400000000000000" pitchFamily="2" charset="-78"/>
              </a:rPr>
              <a:t>عصبی مصنوعی برای محاسبه </a:t>
            </a:r>
            <a:r>
              <a:rPr lang="fa-IR" sz="2800" b="1" u="sng" dirty="0" smtClean="0">
                <a:cs typeface="B Nazanin" panose="00000400000000000000" pitchFamily="2" charset="-78"/>
              </a:rPr>
              <a:t>سینماتیک </a:t>
            </a:r>
            <a:r>
              <a:rPr lang="fa-IR" sz="2800" b="1" u="sng" dirty="0">
                <a:cs typeface="B Nazanin" panose="00000400000000000000" pitchFamily="2" charset="-78"/>
              </a:rPr>
              <a:t>رو به </a:t>
            </a:r>
            <a:r>
              <a:rPr lang="fa-IR" sz="2800" b="1" u="sng" dirty="0" smtClean="0">
                <a:cs typeface="B Nazanin" panose="00000400000000000000" pitchFamily="2" charset="-78"/>
              </a:rPr>
              <a:t>جلو</a:t>
            </a:r>
          </a:p>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شبکه </a:t>
            </a:r>
            <a:r>
              <a:rPr lang="fa-IR" sz="2800" dirty="0" smtClean="0">
                <a:cs typeface="B Nazanin" panose="00000400000000000000" pitchFamily="2" charset="-78"/>
              </a:rPr>
              <a:t>عصبی </a:t>
            </a:r>
            <a:r>
              <a:rPr lang="fa-IR" sz="2800" dirty="0">
                <a:cs typeface="B Nazanin" panose="00000400000000000000" pitchFamily="2" charset="-78"/>
              </a:rPr>
              <a:t>مصنوعی  به طرز شدیدی استفاده شده اند تا روابط ورودی/خروجی پیچیده برای اهداف گوناگون از قبیل دسته بندی، کنترل، بهینه سازی، تخمین، و در زمینه های کاربردی بیشماری از قبیل پزشکی، روباتیک، ساخت، حمل و نقل، بخش های مالی و بسیاری از جاهای دیگر مدل شوند.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32</a:t>
            </a:r>
            <a:endParaRPr lang="en-US" dirty="0"/>
          </a:p>
        </p:txBody>
      </p:sp>
    </p:spTree>
    <p:extLst>
      <p:ext uri="{BB962C8B-B14F-4D97-AF65-F5344CB8AC3E}">
        <p14:creationId xmlns:p14="http://schemas.microsoft.com/office/powerpoint/2010/main" val="24032274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عضو مصنوعی آرنج</a:t>
            </a: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مدل عضو مصنوعی </a:t>
            </a: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حل مشکل</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smtClean="0">
                <a:cs typeface="B Nazanin" panose="00000400000000000000" pitchFamily="2" charset="-78"/>
              </a:rPr>
              <a:t>عنصر </a:t>
            </a:r>
            <a:r>
              <a:rPr lang="fa-IR" sz="2800" dirty="0">
                <a:cs typeface="B Nazanin" panose="00000400000000000000" pitchFamily="2" charset="-78"/>
              </a:rPr>
              <a:t>کلیدی و مهم نمونه شبکه عصبی مصنوعی  ساختار سیستم فرایندی اطلاعاتی می باشد، که از یک تعداد زیاد از المان های (نورون ها) فرایندی که دارای اتصالات داخلی زیادی هستند تشکیل شده اند، که کمک به حل مشکلات خاص می کند. همه ی اتصالات بین نورون ها با مقادیر عددی (وزنه ها) مشخص می شوند که در طی آموزش به روز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32</a:t>
            </a:r>
            <a:endParaRPr lang="en-US" dirty="0"/>
          </a:p>
        </p:txBody>
      </p:sp>
    </p:spTree>
    <p:extLst>
      <p:ext uri="{BB962C8B-B14F-4D97-AF65-F5344CB8AC3E}">
        <p14:creationId xmlns:p14="http://schemas.microsoft.com/office/powerpoint/2010/main" val="5766905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عضو مصنوعی آرنج</a:t>
            </a: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مدل عضو مصنوعی </a:t>
            </a: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حل مشکل</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بلوک شبیه سازی شبکه </a:t>
            </a:r>
            <a:r>
              <a:rPr lang="fa-IR" sz="2800" dirty="0" smtClean="0">
                <a:cs typeface="B Nazanin" panose="00000400000000000000" pitchFamily="2" charset="-78"/>
              </a:rPr>
              <a:t>عصبی </a:t>
            </a:r>
            <a:r>
              <a:rPr lang="fa-IR" sz="2800" dirty="0">
                <a:cs typeface="B Nazanin" panose="00000400000000000000" pitchFamily="2" charset="-78"/>
              </a:rPr>
              <a:t>مصنوعی  به مجموعه </a:t>
            </a:r>
            <a:r>
              <a:rPr lang="fa-IR" sz="2800" dirty="0" smtClean="0">
                <a:cs typeface="B Nazanin" panose="00000400000000000000" pitchFamily="2" charset="-78"/>
              </a:rPr>
              <a:t>بلوک </a:t>
            </a:r>
            <a:r>
              <a:rPr lang="fa-IR" sz="2800" dirty="0">
                <a:cs typeface="B Nazanin" panose="00000400000000000000" pitchFamily="2" charset="-78"/>
              </a:rPr>
              <a:t>های واحد ملحق می شود، همان طور که در شکل 5 نشان داده شده است</a:t>
            </a:r>
            <a:r>
              <a:rPr lang="fa-IR" sz="2800" dirty="0" smtClean="0">
                <a:cs typeface="B Nazanin" panose="00000400000000000000" pitchFamily="2" charset="-78"/>
              </a:rPr>
              <a:t>.</a:t>
            </a:r>
          </a:p>
          <a:p>
            <a:pPr marL="457200" indent="-457200" algn="just" rtl="1">
              <a:lnSpc>
                <a:spcPct val="150000"/>
              </a:lnSpc>
              <a:buFont typeface="Wingdings 2" panose="05020102010507070707" pitchFamily="18" charset="2"/>
              <a:buChar char="D"/>
            </a:pPr>
            <a:endParaRPr lang="fa-IR" sz="2800" dirty="0">
              <a:cs typeface="B Nazanin" panose="00000400000000000000" pitchFamily="2" charset="-78"/>
            </a:endParaRPr>
          </a:p>
          <a:p>
            <a:pPr marL="457200" indent="-457200" algn="just" rtl="1">
              <a:lnSpc>
                <a:spcPct val="150000"/>
              </a:lnSpc>
              <a:buFont typeface="Wingdings 2" panose="05020102010507070707" pitchFamily="18" charset="2"/>
              <a:buChar char="D"/>
            </a:pPr>
            <a:endParaRPr lang="fa-IR" sz="2800"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endParaRPr lang="fa-IR" sz="2800" dirty="0">
              <a:cs typeface="B Nazanin" panose="00000400000000000000" pitchFamily="2" charset="-78"/>
            </a:endParaRPr>
          </a:p>
          <a:p>
            <a:pPr marL="457200" indent="-457200" algn="just" rtl="1">
              <a:lnSpc>
                <a:spcPct val="150000"/>
              </a:lnSpc>
              <a:buFont typeface="Wingdings 2" panose="05020102010507070707" pitchFamily="18" charset="2"/>
              <a:buChar char="D"/>
            </a:pPr>
            <a:endParaRPr lang="fa-IR" sz="2800" dirty="0" smtClean="0">
              <a:cs typeface="B Nazanin" panose="00000400000000000000" pitchFamily="2" charset="-78"/>
            </a:endParaRPr>
          </a:p>
          <a:p>
            <a:pPr algn="ctr" rtl="1">
              <a:lnSpc>
                <a:spcPct val="150000"/>
              </a:lnSpc>
            </a:pPr>
            <a:r>
              <a:rPr lang="fa-IR" sz="2800" dirty="0">
                <a:cs typeface="B Nazanin" panose="00000400000000000000" pitchFamily="2" charset="-78"/>
              </a:rPr>
              <a:t>شکل 5: </a:t>
            </a:r>
            <a:r>
              <a:rPr lang="fa-IR" sz="2800" dirty="0" smtClean="0">
                <a:cs typeface="B Nazanin" panose="00000400000000000000" pitchFamily="2" charset="-78"/>
              </a:rPr>
              <a:t>طرحی </a:t>
            </a:r>
            <a:r>
              <a:rPr lang="fa-IR" sz="2800" dirty="0">
                <a:cs typeface="B Nazanin" panose="00000400000000000000" pitchFamily="2" charset="-78"/>
              </a:rPr>
              <a:t>از سیستم عضو مصنوعی هیدرولیکی با بلوک شبکه </a:t>
            </a:r>
            <a:r>
              <a:rPr lang="fa-IR" sz="2800" dirty="0" smtClean="0">
                <a:cs typeface="B Nazanin" panose="00000400000000000000" pitchFamily="2" charset="-78"/>
              </a:rPr>
              <a:t>عصبی </a:t>
            </a:r>
            <a:r>
              <a:rPr lang="fa-IR" sz="2800" dirty="0">
                <a:cs typeface="B Nazanin" panose="00000400000000000000" pitchFamily="2" charset="-78"/>
              </a:rPr>
              <a:t>مصنوعی  ملحق شده به واحد.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32</a:t>
            </a:r>
            <a:endParaRPr lang="en-US" dirty="0"/>
          </a:p>
        </p:txBody>
      </p:sp>
      <p:pic>
        <p:nvPicPr>
          <p:cNvPr id="25" name="Picture 24"/>
          <p:cNvPicPr/>
          <p:nvPr/>
        </p:nvPicPr>
        <p:blipFill>
          <a:blip r:embed="rId2"/>
          <a:stretch>
            <a:fillRect/>
          </a:stretch>
        </p:blipFill>
        <p:spPr>
          <a:xfrm>
            <a:off x="1191768" y="1796727"/>
            <a:ext cx="6811158" cy="2122256"/>
          </a:xfrm>
          <a:prstGeom prst="rect">
            <a:avLst/>
          </a:prstGeom>
        </p:spPr>
      </p:pic>
    </p:spTree>
    <p:extLst>
      <p:ext uri="{BB962C8B-B14F-4D97-AF65-F5344CB8AC3E}">
        <p14:creationId xmlns:p14="http://schemas.microsoft.com/office/powerpoint/2010/main" val="38341439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عضو مصنوعی آرنج</a:t>
            </a: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a:solidFill>
                  <a:schemeClr val="bg1"/>
                </a:solidFill>
                <a:cs typeface="B Nazanin" panose="00000400000000000000" pitchFamily="2" charset="-78"/>
              </a:rPr>
              <a:t>مدل عضو مصنوعی </a:t>
            </a: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a:solidFill>
                  <a:schemeClr val="bg1"/>
                </a:solidFill>
                <a:cs typeface="B Nazanin" panose="00000400000000000000" pitchFamily="2" charset="-78"/>
              </a:rPr>
              <a:t>حل مشکل</a:t>
            </a: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اولین مرحله برای انجام دادن شبکه ی عصبی مصنوعی  این است که تصمیم بگیریم کدام نوع شبکه برای حل مشکل مناسب است. بنابراین، توپولوژی شبکه ی عصبی مصنوعی ، تعداد لایه ها، تعداد نورون ها در هر لایه، تابع انتقال نورون ها، و الگوریتم آموزش بایستی انتخاب شوند.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32</a:t>
            </a:r>
            <a:endParaRPr lang="en-US" dirty="0"/>
          </a:p>
        </p:txBody>
      </p:sp>
    </p:spTree>
    <p:extLst>
      <p:ext uri="{BB962C8B-B14F-4D97-AF65-F5344CB8AC3E}">
        <p14:creationId xmlns:p14="http://schemas.microsoft.com/office/powerpoint/2010/main" val="20169595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299</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2017-03-06T08:49:56Z</dcterms:modified>
</cp:coreProperties>
</file>