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3" d="100"/>
          <a:sy n="73" d="100"/>
        </p:scale>
        <p:origin x="101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مقدمه</a:t>
            </a:r>
            <a:endParaRPr lang="en-US" sz="2200" dirty="0">
              <a:solidFill>
                <a:prstClr val="white"/>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مدل عددی</a:t>
            </a:r>
            <a:endParaRPr lang="en-US" sz="22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sz="2200" dirty="0">
                <a:solidFill>
                  <a:prstClr val="white"/>
                </a:solidFill>
                <a:cs typeface="B Nazanin" panose="00000400000000000000" pitchFamily="2" charset="-78"/>
              </a:rPr>
              <a:t>شبیه سازی</a:t>
            </a:r>
            <a:endParaRPr lang="en-US" sz="2200" dirty="0">
              <a:solidFill>
                <a:prstClr val="white"/>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prstClr val="white"/>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lnSpc>
                <a:spcPct val="150000"/>
              </a:lnSpc>
            </a:pPr>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lnSpc>
                <a:spcPct val="150000"/>
              </a:lnSpc>
            </a:pPr>
            <a:r>
              <a:rPr lang="fa-IR" sz="7000" b="1" dirty="0">
                <a:effectLst>
                  <a:outerShdw blurRad="38100" dist="38100" dir="2700000" algn="tl">
                    <a:srgbClr val="000000">
                      <a:alpha val="43137"/>
                    </a:srgbClr>
                  </a:outerShdw>
                </a:effectLst>
                <a:cs typeface="B Nazanin" panose="00000400000000000000" pitchFamily="2" charset="-78"/>
              </a:rPr>
              <a:t>پیش بینی های شبیه </a:t>
            </a:r>
            <a:r>
              <a:rPr lang="fa-IR" sz="7000" b="1" dirty="0" smtClean="0">
                <a:effectLst>
                  <a:outerShdw blurRad="38100" dist="38100" dir="2700000" algn="tl">
                    <a:srgbClr val="000000">
                      <a:alpha val="43137"/>
                    </a:srgbClr>
                  </a:outerShdw>
                </a:effectLst>
                <a:cs typeface="B Nazanin" panose="00000400000000000000" pitchFamily="2" charset="-78"/>
              </a:rPr>
              <a:t>سازی</a:t>
            </a:r>
            <a:endParaRPr lang="fa-IR" sz="70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17/31</a:t>
            </a:r>
            <a:endParaRPr lang="en-US" dirty="0"/>
          </a:p>
        </p:txBody>
      </p:sp>
    </p:spTree>
    <p:extLst>
      <p:ext uri="{BB962C8B-B14F-4D97-AF65-F5344CB8AC3E}">
        <p14:creationId xmlns:p14="http://schemas.microsoft.com/office/powerpoint/2010/main" val="3845824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مقدمه</a:t>
            </a:r>
            <a:endParaRPr lang="en-US" sz="2200" dirty="0">
              <a:solidFill>
                <a:prstClr val="white"/>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مدل عددی</a:t>
            </a:r>
            <a:endParaRPr lang="en-US" sz="22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sz="2200" dirty="0">
                <a:solidFill>
                  <a:prstClr val="white"/>
                </a:solidFill>
                <a:cs typeface="B Nazanin" panose="00000400000000000000" pitchFamily="2" charset="-78"/>
              </a:rPr>
              <a:t>شبیه سازی</a:t>
            </a:r>
            <a:endParaRPr lang="en-US" sz="2200" dirty="0">
              <a:solidFill>
                <a:prstClr val="white"/>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prstClr val="white"/>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spcAft>
                <a:spcPts val="0"/>
              </a:spcAft>
              <a:buFont typeface="Wingdings" panose="05000000000000000000" pitchFamily="2" charset="2"/>
              <a:buChar char="§"/>
            </a:pPr>
            <a:r>
              <a:rPr lang="fa-IR" sz="2800" dirty="0">
                <a:latin typeface="Times New Roman" panose="02020603050405020304" pitchFamily="18" charset="0"/>
                <a:ea typeface="Times New Roman" panose="02020603050405020304" pitchFamily="18" charset="0"/>
                <a:cs typeface="B Nazanin" panose="00000400000000000000" pitchFamily="2" charset="-78"/>
              </a:rPr>
              <a:t>شکل هندسی خرج ستاره ای دارای دو بسامد تشدید اصلی می باشد، یکی برای پیک ستاره در حدود </a:t>
            </a:r>
            <a:r>
              <a:rPr lang="en-US" sz="2400" dirty="0">
                <a:latin typeface="Times New Roman" panose="02020603050405020304" pitchFamily="18" charset="0"/>
                <a:ea typeface="Times New Roman" panose="02020603050405020304" pitchFamily="18" charset="0"/>
              </a:rPr>
              <a:t>4200 Hz</a:t>
            </a:r>
            <a:r>
              <a:rPr lang="ar-SA" sz="2800" dirty="0">
                <a:latin typeface="Times New Roman" panose="02020603050405020304" pitchFamily="18" charset="0"/>
                <a:ea typeface="Times New Roman" panose="02020603050405020304" pitchFamily="18" charset="0"/>
                <a:cs typeface="B Nazanin" panose="00000400000000000000" pitchFamily="2" charset="-78"/>
              </a:rPr>
              <a:t> و یکی در ناوه در حدود </a:t>
            </a:r>
            <a:r>
              <a:rPr lang="en-US" sz="2400" dirty="0">
                <a:latin typeface="Times New Roman" panose="02020603050405020304" pitchFamily="18" charset="0"/>
                <a:ea typeface="Times New Roman" panose="02020603050405020304" pitchFamily="18" charset="0"/>
              </a:rPr>
              <a:t>14000 Hz</a:t>
            </a:r>
            <a:r>
              <a:rPr lang="ar-SA" sz="2800" dirty="0">
                <a:latin typeface="Times New Roman" panose="02020603050405020304" pitchFamily="18" charset="0"/>
                <a:ea typeface="Times New Roman" panose="02020603050405020304" pitchFamily="18" charset="0"/>
                <a:cs typeface="B Nazanin" panose="00000400000000000000" pitchFamily="2" charset="-78"/>
              </a:rPr>
              <a:t>. استفاده از بسامد طبیعی پائین به عنوان بسامد تشدید اصلی در مدل میرایی یا دامپینگ، باعث میرایی درست پیک خرج ستاره ای و میرایی زیاد ناوه خرج ستاره ای می شود. </a:t>
            </a:r>
            <a:endParaRPr lang="en-US" sz="2400" dirty="0">
              <a:effectLst/>
              <a:latin typeface="Times New Roman" panose="02020603050405020304" pitchFamily="18" charset="0"/>
              <a:ea typeface="Times New Roman" panose="02020603050405020304" pitchFamily="18" charset="0"/>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18/31</a:t>
            </a:r>
            <a:endParaRPr lang="en-US" dirty="0"/>
          </a:p>
        </p:txBody>
      </p:sp>
    </p:spTree>
    <p:extLst>
      <p:ext uri="{BB962C8B-B14F-4D97-AF65-F5344CB8AC3E}">
        <p14:creationId xmlns:p14="http://schemas.microsoft.com/office/powerpoint/2010/main" val="34897831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مقدمه</a:t>
            </a:r>
            <a:endParaRPr lang="en-US" sz="2200" dirty="0">
              <a:solidFill>
                <a:prstClr val="white"/>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مدل عددی</a:t>
            </a:r>
            <a:endParaRPr lang="en-US" sz="22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sz="2200" dirty="0">
                <a:solidFill>
                  <a:prstClr val="white"/>
                </a:solidFill>
                <a:cs typeface="B Nazanin" panose="00000400000000000000" pitchFamily="2" charset="-78"/>
              </a:rPr>
              <a:t>شبیه سازی</a:t>
            </a:r>
            <a:endParaRPr lang="en-US" sz="2200" dirty="0">
              <a:solidFill>
                <a:prstClr val="white"/>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prstClr val="white"/>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Low" rtl="1">
              <a:lnSpc>
                <a:spcPct val="150000"/>
              </a:lnSpc>
              <a:spcAft>
                <a:spcPts val="0"/>
              </a:spcAft>
              <a:buFont typeface="Wingdings" panose="05000000000000000000" pitchFamily="2" charset="2"/>
              <a:buChar char="§"/>
            </a:pPr>
            <a:r>
              <a:rPr lang="ar-SA" sz="2800" dirty="0">
                <a:latin typeface="Times New Roman" panose="02020603050405020304" pitchFamily="18" charset="0"/>
                <a:ea typeface="Times New Roman" panose="02020603050405020304" pitchFamily="18" charset="0"/>
                <a:cs typeface="B Nazanin" panose="00000400000000000000" pitchFamily="2" charset="-78"/>
              </a:rPr>
              <a:t>به منظور حفظ مقدار درست و همسان میرایی در سرتاسر مقطع، به گونه ای که سیستم بنا به انتظار به نسبت میرایی معلوم پاسخ می دهد، ثابت میرایی الگوریتمی که نوسانات بسامد بالاتر را فیلتر می کند، تا حدی افزایش می یابد تا بدین طریق به میرایی ارتعاشات بسامد بالاتر در ناوه خرج ستاره ای کمک شود</a:t>
            </a:r>
            <a:r>
              <a:rPr lang="ar-SA" sz="2800" b="1" dirty="0">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19/31</a:t>
            </a:r>
            <a:endParaRPr lang="en-US" dirty="0"/>
          </a:p>
        </p:txBody>
      </p:sp>
    </p:spTree>
    <p:extLst>
      <p:ext uri="{BB962C8B-B14F-4D97-AF65-F5344CB8AC3E}">
        <p14:creationId xmlns:p14="http://schemas.microsoft.com/office/powerpoint/2010/main" val="6712013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مقدمه</a:t>
            </a:r>
            <a:endParaRPr lang="en-US" sz="2200" dirty="0">
              <a:solidFill>
                <a:prstClr val="white"/>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lvl="0" algn="ctr" rtl="1"/>
            <a:r>
              <a:rPr lang="fa-IR" sz="2200" dirty="0">
                <a:solidFill>
                  <a:prstClr val="white"/>
                </a:solidFill>
                <a:cs typeface="B Nazanin" panose="00000400000000000000" pitchFamily="2" charset="-78"/>
              </a:rPr>
              <a:t>مدل عددی</a:t>
            </a:r>
            <a:endParaRPr lang="en-US" sz="22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sz="2200" dirty="0">
                <a:solidFill>
                  <a:prstClr val="white"/>
                </a:solidFill>
                <a:cs typeface="B Nazanin" panose="00000400000000000000" pitchFamily="2" charset="-78"/>
              </a:rPr>
              <a:t>شبیه سازی</a:t>
            </a:r>
            <a:endParaRPr lang="en-US" sz="2200" dirty="0">
              <a:solidFill>
                <a:prstClr val="white"/>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prstClr val="white"/>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spcAft>
                <a:spcPts val="0"/>
              </a:spcAft>
            </a:pPr>
            <a:r>
              <a:rPr lang="ar-SA" sz="2800" dirty="0">
                <a:latin typeface="Times New Roman" panose="02020603050405020304" pitchFamily="18" charset="0"/>
                <a:ea typeface="Times New Roman" panose="02020603050405020304" pitchFamily="18" charset="0"/>
                <a:cs typeface="B Nazanin" panose="00000400000000000000" pitchFamily="2" charset="-78"/>
              </a:rPr>
              <a:t>شکل 1- نمودار زمان جابجایی برای امپولس گام </a:t>
            </a:r>
            <a:r>
              <a:rPr lang="en-US" sz="2400" dirty="0">
                <a:latin typeface="Times New Roman" panose="02020603050405020304" pitchFamily="18" charset="0"/>
                <a:ea typeface="Times New Roman" panose="02020603050405020304" pitchFamily="18" charset="0"/>
              </a:rPr>
              <a:t>10.5-MPa</a:t>
            </a:r>
            <a:endParaRPr lang="en-US" sz="2400" dirty="0">
              <a:effectLst/>
              <a:latin typeface="Times New Roman" panose="02020603050405020304" pitchFamily="18" charset="0"/>
              <a:ea typeface="Times New Roman" panose="02020603050405020304" pitchFamily="18" charset="0"/>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20/31</a:t>
            </a:r>
            <a:endParaRPr lang="en-US" dirty="0"/>
          </a:p>
        </p:txBody>
      </p:sp>
      <p:pic>
        <p:nvPicPr>
          <p:cNvPr id="25" name="Picture 24"/>
          <p:cNvPicPr/>
          <p:nvPr/>
        </p:nvPicPr>
        <p:blipFill>
          <a:blip r:embed="rId2"/>
          <a:stretch>
            <a:fillRect/>
          </a:stretch>
        </p:blipFill>
        <p:spPr>
          <a:xfrm>
            <a:off x="1881084" y="290286"/>
            <a:ext cx="5381832" cy="4194628"/>
          </a:xfrm>
          <a:prstGeom prst="rect">
            <a:avLst/>
          </a:prstGeom>
        </p:spPr>
      </p:pic>
    </p:spTree>
    <p:extLst>
      <p:ext uri="{BB962C8B-B14F-4D97-AF65-F5344CB8AC3E}">
        <p14:creationId xmlns:p14="http://schemas.microsoft.com/office/powerpoint/2010/main" val="1100179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176</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2017-03-02T14:37:43Z</dcterms:modified>
</cp:coreProperties>
</file>