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9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73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74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42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307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219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345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790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090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459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0198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339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102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21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655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C436C-4D9D-4627-9D98-4A15F1D889EB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D688C-C062-40ED-BD6C-ADA8FBA67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41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2572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0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b="1" dirty="0">
                <a:solidFill>
                  <a:schemeClr val="bg1"/>
                </a:solidFill>
                <a:cs typeface="B Nazanin" panose="00000400000000000000" pitchFamily="2" charset="-78"/>
              </a:rPr>
              <a:t>کارهای وابسته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b="1" dirty="0">
                <a:solidFill>
                  <a:schemeClr val="bg1"/>
                </a:solidFill>
                <a:cs typeface="B Nazanin" panose="00000400000000000000" pitchFamily="2" charset="-78"/>
              </a:rPr>
              <a:t>پروتکل ها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>
                <a:solidFill>
                  <a:schemeClr val="bg1"/>
                </a:solidFill>
                <a:cs typeface="B Nazanin" panose="00000400000000000000" pitchFamily="2" charset="-78"/>
              </a:rPr>
              <a:t>روش شبیه سازی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0011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000" b="1" dirty="0">
                <a:solidFill>
                  <a:schemeClr val="bg1"/>
                </a:solidFill>
                <a:cs typeface="B Nazanin" panose="00000400000000000000" pitchFamily="2" charset="-78"/>
              </a:rPr>
              <a:t>نتایج عملکرد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b="1" dirty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just" rtl="1">
              <a:lnSpc>
                <a:spcPct val="150000"/>
              </a:lnSpc>
            </a:pPr>
            <a:r>
              <a:rPr lang="fa-IR" sz="2800" b="1" u="sng" dirty="0" smtClean="0">
                <a:cs typeface="B Nazanin" panose="00000400000000000000" pitchFamily="2" charset="-78"/>
              </a:rPr>
              <a:t>اتصالات </a:t>
            </a:r>
            <a:r>
              <a:rPr lang="fa-IR" sz="2800" b="1" u="sng" dirty="0">
                <a:cs typeface="B Nazanin" panose="00000400000000000000" pitchFamily="2" charset="-78"/>
              </a:rPr>
              <a:t>چند گانه </a:t>
            </a:r>
            <a:r>
              <a:rPr lang="en-US" sz="2800" b="1" u="sng" dirty="0">
                <a:cs typeface="B Nazanin" panose="00000400000000000000" pitchFamily="2" charset="-78"/>
              </a:rPr>
              <a:t>TCP </a:t>
            </a:r>
            <a:endParaRPr lang="fa-IR" sz="2800" b="1" u="sng" dirty="0" smtClean="0">
              <a:cs typeface="B Nazanin" panose="00000400000000000000" pitchFamily="2" charset="-78"/>
            </a:endParaRPr>
          </a:p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a-IR" sz="2800" dirty="0">
                <a:cs typeface="B Nazanin" panose="00000400000000000000" pitchFamily="2" charset="-78"/>
              </a:rPr>
              <a:t>در مورد سورس های چند </a:t>
            </a:r>
            <a:r>
              <a:rPr lang="fa-IR" sz="2800" dirty="0" smtClean="0">
                <a:cs typeface="B Nazanin" panose="00000400000000000000" pitchFamily="2" charset="-78"/>
              </a:rPr>
              <a:t>گانه</a:t>
            </a:r>
            <a:r>
              <a:rPr lang="en-US" sz="2800" dirty="0" smtClean="0">
                <a:cs typeface="B Nazanin" panose="00000400000000000000" pitchFamily="2" charset="-78"/>
              </a:rPr>
              <a:t>TCP </a:t>
            </a:r>
            <a:r>
              <a:rPr lang="en-US" sz="2800" dirty="0">
                <a:cs typeface="B Nazanin" panose="00000400000000000000" pitchFamily="2" charset="-78"/>
              </a:rPr>
              <a:t>، </a:t>
            </a:r>
            <a:r>
              <a:rPr lang="fa-IR" sz="2800" dirty="0">
                <a:cs typeface="B Nazanin" panose="00000400000000000000" pitchFamily="2" charset="-78"/>
              </a:rPr>
              <a:t>بار ترافیک زمینه </a:t>
            </a:r>
            <a:r>
              <a:rPr lang="en-US" sz="2800" dirty="0" smtClean="0">
                <a:cs typeface="B Nazanin" panose="00000400000000000000" pitchFamily="2" charset="-78"/>
              </a:rPr>
              <a:t>100 Kbps</a:t>
            </a:r>
            <a:r>
              <a:rPr lang="fa-IR" sz="2800" dirty="0" smtClean="0">
                <a:cs typeface="B Nazanin" panose="00000400000000000000" pitchFamily="2" charset="-78"/>
              </a:rPr>
              <a:t> و </a:t>
            </a:r>
            <a:r>
              <a:rPr lang="en-US" sz="2800" dirty="0" smtClean="0">
                <a:cs typeface="B Nazanin" panose="00000400000000000000" pitchFamily="2" charset="-78"/>
              </a:rPr>
              <a:t>200 Kbps</a:t>
            </a:r>
            <a:r>
              <a:rPr lang="fa-IR" sz="2800" dirty="0" smtClean="0">
                <a:cs typeface="B Nazanin" panose="00000400000000000000" pitchFamily="2" charset="-78"/>
              </a:rPr>
              <a:t> از </a:t>
            </a:r>
            <a:r>
              <a:rPr lang="fa-IR" sz="2800" dirty="0">
                <a:cs typeface="B Nazanin" panose="00000400000000000000" pitchFamily="2" charset="-78"/>
              </a:rPr>
              <a:t>10 و 40 </a:t>
            </a:r>
            <a:r>
              <a:rPr lang="fa-IR" sz="2800" dirty="0" smtClean="0">
                <a:cs typeface="B Nazanin" panose="00000400000000000000" pitchFamily="2" charset="-78"/>
              </a:rPr>
              <a:t>اتصال</a:t>
            </a:r>
            <a:r>
              <a:rPr lang="en-US" sz="2800" dirty="0" smtClean="0">
                <a:cs typeface="B Nazanin" panose="00000400000000000000" pitchFamily="2" charset="-78"/>
              </a:rPr>
              <a:t> CBR </a:t>
            </a:r>
            <a:r>
              <a:rPr lang="fa-IR" sz="2800" dirty="0">
                <a:cs typeface="B Nazanin" panose="00000400000000000000" pitchFamily="2" charset="-78"/>
              </a:rPr>
              <a:t>را در نظر گرفتیم. گره های فرستنده و گیرنده برای هر اتصال منحصر به فرد بودند، هرچند در برخی موارد، نقطه </a:t>
            </a:r>
            <a:r>
              <a:rPr lang="fa-IR" sz="2800" dirty="0" smtClean="0">
                <a:cs typeface="B Nazanin" panose="00000400000000000000" pitchFamily="2" charset="-78"/>
              </a:rPr>
              <a:t>نهایی</a:t>
            </a:r>
            <a:r>
              <a:rPr lang="en-US" sz="2800" dirty="0" smtClean="0">
                <a:cs typeface="B Nazanin" panose="00000400000000000000" pitchFamily="2" charset="-78"/>
              </a:rPr>
              <a:t> TCP </a:t>
            </a:r>
            <a:r>
              <a:rPr lang="fa-IR" sz="2800" dirty="0">
                <a:cs typeface="B Nazanin" panose="00000400000000000000" pitchFamily="2" charset="-78"/>
              </a:rPr>
              <a:t>نقطه نهایی یک یا چند </a:t>
            </a:r>
            <a:r>
              <a:rPr lang="fa-IR" sz="2800" dirty="0" smtClean="0">
                <a:cs typeface="B Nazanin" panose="00000400000000000000" pitchFamily="2" charset="-78"/>
              </a:rPr>
              <a:t>جریان</a:t>
            </a:r>
            <a:r>
              <a:rPr lang="en-US" sz="2800" dirty="0" smtClean="0">
                <a:cs typeface="B Nazanin" panose="00000400000000000000" pitchFamily="2" charset="-78"/>
              </a:rPr>
              <a:t> CBR </a:t>
            </a:r>
            <a:r>
              <a:rPr lang="fa-IR" sz="2800" dirty="0">
                <a:cs typeface="B Nazanin" panose="00000400000000000000" pitchFamily="2" charset="-78"/>
              </a:rPr>
              <a:t>نیز بود. کارایی های ترکیبی 2، </a:t>
            </a:r>
            <a:r>
              <a:rPr lang="fa-IR" sz="2800" dirty="0" smtClean="0">
                <a:cs typeface="B Nazanin" panose="00000400000000000000" pitchFamily="2" charset="-78"/>
              </a:rPr>
              <a:t>5 </a:t>
            </a:r>
            <a:r>
              <a:rPr lang="fa-IR" sz="2800" dirty="0">
                <a:cs typeface="B Nazanin" panose="00000400000000000000" pitchFamily="2" charset="-78"/>
              </a:rPr>
              <a:t>و 10 </a:t>
            </a:r>
            <a:r>
              <a:rPr lang="fa-IR" sz="2800" dirty="0" smtClean="0">
                <a:cs typeface="B Nazanin" panose="00000400000000000000" pitchFamily="2" charset="-78"/>
              </a:rPr>
              <a:t>اتصال</a:t>
            </a:r>
            <a:r>
              <a:rPr lang="en-US" sz="2800" dirty="0" smtClean="0">
                <a:cs typeface="B Nazanin" panose="00000400000000000000" pitchFamily="2" charset="-78"/>
              </a:rPr>
              <a:t> TCP </a:t>
            </a:r>
            <a:r>
              <a:rPr lang="fa-IR" sz="2800" dirty="0">
                <a:cs typeface="B Nazanin" panose="00000400000000000000" pitchFamily="2" charset="-78"/>
              </a:rPr>
              <a:t>با بار ترافیک زمینه </a:t>
            </a:r>
            <a:r>
              <a:rPr lang="en-US" sz="2800" dirty="0" smtClean="0">
                <a:cs typeface="B Nazanin" panose="00000400000000000000" pitchFamily="2" charset="-78"/>
              </a:rPr>
              <a:t>100 Kbps</a:t>
            </a:r>
            <a:r>
              <a:rPr lang="fa-IR" sz="2800" dirty="0" smtClean="0">
                <a:cs typeface="B Nazanin" panose="00000400000000000000" pitchFamily="2" charset="-78"/>
              </a:rPr>
              <a:t> در </a:t>
            </a:r>
            <a:r>
              <a:rPr lang="fa-IR" sz="2800" dirty="0">
                <a:cs typeface="B Nazanin" panose="00000400000000000000" pitchFamily="2" charset="-78"/>
              </a:rPr>
              <a:t>اشکال 5 و 6 نشان داده شده است. </a:t>
            </a:r>
            <a:endParaRPr lang="fa-IR" sz="2800" dirty="0" smtClean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28/38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62869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2572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0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b="1" dirty="0">
                <a:solidFill>
                  <a:schemeClr val="bg1"/>
                </a:solidFill>
                <a:cs typeface="B Nazanin" panose="00000400000000000000" pitchFamily="2" charset="-78"/>
              </a:rPr>
              <a:t>کارهای وابسته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b="1" dirty="0">
                <a:solidFill>
                  <a:schemeClr val="bg1"/>
                </a:solidFill>
                <a:cs typeface="B Nazanin" panose="00000400000000000000" pitchFamily="2" charset="-78"/>
              </a:rPr>
              <a:t>پروتکل ها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>
                <a:solidFill>
                  <a:schemeClr val="bg1"/>
                </a:solidFill>
                <a:cs typeface="B Nazanin" panose="00000400000000000000" pitchFamily="2" charset="-78"/>
              </a:rPr>
              <a:t>روش شبیه سازی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0011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000" b="1" dirty="0">
                <a:solidFill>
                  <a:schemeClr val="bg1"/>
                </a:solidFill>
                <a:cs typeface="B Nazanin" panose="00000400000000000000" pitchFamily="2" charset="-78"/>
              </a:rPr>
              <a:t>نتایج عملکرد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b="1" dirty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 anchor="b">
            <a:noAutofit/>
          </a:bodyPr>
          <a:lstStyle/>
          <a:p>
            <a:pPr algn="ctr" rtl="1">
              <a:lnSpc>
                <a:spcPct val="150000"/>
              </a:lnSpc>
            </a:pPr>
            <a:r>
              <a:rPr lang="fa-IR" sz="2800" dirty="0">
                <a:cs typeface="B Nazanin" panose="00000400000000000000" pitchFamily="2" charset="-78"/>
              </a:rPr>
              <a:t>شکل 5. شمایی از کارایی های ترکیبی برای 2، 5 و 10 </a:t>
            </a:r>
            <a:r>
              <a:rPr lang="fa-IR" sz="2800" dirty="0" smtClean="0">
                <a:cs typeface="B Nazanin" panose="00000400000000000000" pitchFamily="2" charset="-78"/>
              </a:rPr>
              <a:t>اتصال</a:t>
            </a:r>
            <a:r>
              <a:rPr lang="en-US" sz="2800" dirty="0" smtClean="0">
                <a:cs typeface="B Nazanin" panose="00000400000000000000" pitchFamily="2" charset="-78"/>
              </a:rPr>
              <a:t>TCP </a:t>
            </a:r>
            <a:r>
              <a:rPr lang="fa-IR" sz="2800" dirty="0" smtClean="0">
                <a:cs typeface="B Nazanin" panose="00000400000000000000" pitchFamily="2" charset="-78"/>
              </a:rPr>
              <a:t> با </a:t>
            </a:r>
            <a:r>
              <a:rPr lang="fa-IR" sz="2800" dirty="0">
                <a:cs typeface="B Nazanin" panose="00000400000000000000" pitchFamily="2" charset="-78"/>
              </a:rPr>
              <a:t>زمینه 10-</a:t>
            </a:r>
            <a:r>
              <a:rPr lang="en-US" sz="2800" dirty="0">
                <a:cs typeface="B Nazanin" panose="00000400000000000000" pitchFamily="2" charset="-78"/>
              </a:rPr>
              <a:t>CBR</a:t>
            </a:r>
            <a:r>
              <a:rPr lang="en-US" sz="2800" dirty="0" smtClean="0">
                <a:cs typeface="B Nazanin" panose="00000400000000000000" pitchFamily="2" charset="-78"/>
              </a:rPr>
              <a:t>، 100 </a:t>
            </a:r>
            <a:r>
              <a:rPr lang="en-US" sz="2800" dirty="0">
                <a:cs typeface="B Nazanin" panose="00000400000000000000" pitchFamily="2" charset="-78"/>
              </a:rPr>
              <a:t>Kbps </a:t>
            </a:r>
            <a:r>
              <a:rPr lang="fa-IR" sz="2800" dirty="0" smtClean="0">
                <a:cs typeface="B Nazanin" panose="00000400000000000000" pitchFamily="2" charset="-78"/>
              </a:rPr>
              <a:t> را </a:t>
            </a:r>
            <a:r>
              <a:rPr lang="fa-IR" sz="2800" dirty="0">
                <a:cs typeface="B Nazanin" panose="00000400000000000000" pitchFamily="2" charset="-78"/>
              </a:rPr>
              <a:t>نشان می دهد. </a:t>
            </a:r>
            <a:endParaRPr lang="fa-IR" sz="2800" dirty="0" smtClean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29/38</a:t>
            </a:r>
            <a:endParaRPr lang="en-US" dirty="0"/>
          </a:p>
        </p:txBody>
      </p:sp>
      <p:pic>
        <p:nvPicPr>
          <p:cNvPr id="25" name="Picture 24"/>
          <p:cNvPicPr/>
          <p:nvPr/>
        </p:nvPicPr>
        <p:blipFill>
          <a:blip r:embed="rId2"/>
          <a:stretch>
            <a:fillRect/>
          </a:stretch>
        </p:blipFill>
        <p:spPr>
          <a:xfrm>
            <a:off x="521911" y="1167871"/>
            <a:ext cx="8100178" cy="212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71309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2572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0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b="1" dirty="0">
                <a:solidFill>
                  <a:schemeClr val="bg1"/>
                </a:solidFill>
                <a:cs typeface="B Nazanin" panose="00000400000000000000" pitchFamily="2" charset="-78"/>
              </a:rPr>
              <a:t>کارهای وابسته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b="1" dirty="0">
                <a:solidFill>
                  <a:schemeClr val="bg1"/>
                </a:solidFill>
                <a:cs typeface="B Nazanin" panose="00000400000000000000" pitchFamily="2" charset="-78"/>
              </a:rPr>
              <a:t>پروتکل ها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>
                <a:solidFill>
                  <a:schemeClr val="bg1"/>
                </a:solidFill>
                <a:cs typeface="B Nazanin" panose="00000400000000000000" pitchFamily="2" charset="-78"/>
              </a:rPr>
              <a:t>روش شبیه سازی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0011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000" b="1" dirty="0">
                <a:solidFill>
                  <a:schemeClr val="bg1"/>
                </a:solidFill>
                <a:cs typeface="B Nazanin" panose="00000400000000000000" pitchFamily="2" charset="-78"/>
              </a:rPr>
              <a:t>نتایج عملکرد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b="1" dirty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 anchor="b">
            <a:noAutofit/>
          </a:bodyPr>
          <a:lstStyle/>
          <a:p>
            <a:pPr algn="ctr" rtl="1">
              <a:lnSpc>
                <a:spcPct val="150000"/>
              </a:lnSpc>
            </a:pPr>
            <a:r>
              <a:rPr lang="fa-IR" sz="2800" dirty="0">
                <a:cs typeface="B Nazanin" panose="00000400000000000000" pitchFamily="2" charset="-78"/>
              </a:rPr>
              <a:t>شکل 6. شمایی از کارایی های ترکیبی برای 2، 5 و 10 </a:t>
            </a:r>
            <a:r>
              <a:rPr lang="fa-IR" sz="2800" dirty="0" smtClean="0">
                <a:cs typeface="B Nazanin" panose="00000400000000000000" pitchFamily="2" charset="-78"/>
              </a:rPr>
              <a:t>اتصال</a:t>
            </a:r>
            <a:r>
              <a:rPr lang="en-US" sz="2800" dirty="0" smtClean="0">
                <a:cs typeface="B Nazanin" panose="00000400000000000000" pitchFamily="2" charset="-78"/>
              </a:rPr>
              <a:t>TCP </a:t>
            </a:r>
            <a:r>
              <a:rPr lang="fa-IR" sz="2800" dirty="0" smtClean="0">
                <a:cs typeface="B Nazanin" panose="00000400000000000000" pitchFamily="2" charset="-78"/>
              </a:rPr>
              <a:t> با </a:t>
            </a:r>
            <a:r>
              <a:rPr lang="fa-IR" sz="2800" dirty="0">
                <a:cs typeface="B Nazanin" panose="00000400000000000000" pitchFamily="2" charset="-78"/>
              </a:rPr>
              <a:t>زمینه 40-</a:t>
            </a:r>
            <a:r>
              <a:rPr lang="en-US" sz="2800" dirty="0">
                <a:cs typeface="B Nazanin" panose="00000400000000000000" pitchFamily="2" charset="-78"/>
              </a:rPr>
              <a:t>CBR، 100 Kbps </a:t>
            </a:r>
            <a:r>
              <a:rPr lang="fa-IR" sz="2800" dirty="0" smtClean="0">
                <a:cs typeface="B Nazanin" panose="00000400000000000000" pitchFamily="2" charset="-78"/>
              </a:rPr>
              <a:t> را </a:t>
            </a:r>
            <a:r>
              <a:rPr lang="fa-IR" sz="2800" dirty="0">
                <a:cs typeface="B Nazanin" panose="00000400000000000000" pitchFamily="2" charset="-78"/>
              </a:rPr>
              <a:t>نشان می دهد.</a:t>
            </a:r>
            <a:endParaRPr lang="fa-IR" sz="2800" dirty="0" smtClean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30/38</a:t>
            </a:r>
            <a:endParaRPr lang="en-US" dirty="0"/>
          </a:p>
        </p:txBody>
      </p:sp>
      <p:pic>
        <p:nvPicPr>
          <p:cNvPr id="25" name="Picture 24"/>
          <p:cNvPicPr/>
          <p:nvPr/>
        </p:nvPicPr>
        <p:blipFill>
          <a:blip r:embed="rId2"/>
          <a:stretch>
            <a:fillRect/>
          </a:stretch>
        </p:blipFill>
        <p:spPr>
          <a:xfrm>
            <a:off x="561206" y="1503001"/>
            <a:ext cx="8021588" cy="2115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0240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2572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0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b="1" dirty="0">
                <a:solidFill>
                  <a:schemeClr val="bg1"/>
                </a:solidFill>
                <a:cs typeface="B Nazanin" panose="00000400000000000000" pitchFamily="2" charset="-78"/>
              </a:rPr>
              <a:t>کارهای وابسته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b="1" dirty="0">
                <a:solidFill>
                  <a:schemeClr val="bg1"/>
                </a:solidFill>
                <a:cs typeface="B Nazanin" panose="00000400000000000000" pitchFamily="2" charset="-78"/>
              </a:rPr>
              <a:t>پروتکل ها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>
                <a:solidFill>
                  <a:schemeClr val="bg1"/>
                </a:solidFill>
                <a:cs typeface="B Nazanin" panose="00000400000000000000" pitchFamily="2" charset="-78"/>
              </a:rPr>
              <a:t>روش شبیه سازی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0011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000" b="1" dirty="0">
                <a:solidFill>
                  <a:schemeClr val="bg1"/>
                </a:solidFill>
                <a:cs typeface="B Nazanin" panose="00000400000000000000" pitchFamily="2" charset="-78"/>
              </a:rPr>
              <a:t>نتایج عملکرد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b="1" dirty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a-IR" sz="2800" dirty="0">
                <a:cs typeface="B Nazanin" panose="00000400000000000000" pitchFamily="2" charset="-78"/>
              </a:rPr>
              <a:t>با استفاده از </a:t>
            </a:r>
            <a:r>
              <a:rPr lang="fa-IR" sz="2800" dirty="0" smtClean="0">
                <a:cs typeface="B Nazanin" panose="00000400000000000000" pitchFamily="2" charset="-78"/>
              </a:rPr>
              <a:t>تکنیک</a:t>
            </a:r>
            <a:r>
              <a:rPr lang="en-US" sz="2800" dirty="0" smtClean="0">
                <a:cs typeface="B Nazanin" panose="00000400000000000000" pitchFamily="2" charset="-78"/>
              </a:rPr>
              <a:t> RTO </a:t>
            </a:r>
            <a:r>
              <a:rPr lang="fa-IR" sz="2800" dirty="0" smtClean="0">
                <a:cs typeface="B Nazanin" panose="00000400000000000000" pitchFamily="2" charset="-78"/>
              </a:rPr>
              <a:t>ثابت</a:t>
            </a:r>
            <a:r>
              <a:rPr lang="fa-IR" sz="2800" dirty="0">
                <a:cs typeface="B Nazanin" panose="00000400000000000000" pitchFamily="2" charset="-78"/>
              </a:rPr>
              <a:t>، اختلافات عملکرد سه پروتکل به حداقل می رسد. اما برای بیش از دو </a:t>
            </a:r>
            <a:r>
              <a:rPr lang="fa-IR" sz="2800" dirty="0" smtClean="0">
                <a:cs typeface="B Nazanin" panose="00000400000000000000" pitchFamily="2" charset="-78"/>
              </a:rPr>
              <a:t>اتصال</a:t>
            </a:r>
            <a:r>
              <a:rPr lang="en-US" sz="2800" dirty="0" smtClean="0">
                <a:cs typeface="B Nazanin" panose="00000400000000000000" pitchFamily="2" charset="-78"/>
              </a:rPr>
              <a:t>TCP </a:t>
            </a:r>
            <a:r>
              <a:rPr lang="en-US" sz="2800" dirty="0">
                <a:cs typeface="B Nazanin" panose="00000400000000000000" pitchFamily="2" charset="-78"/>
              </a:rPr>
              <a:t>، </a:t>
            </a:r>
            <a:r>
              <a:rPr lang="fa-IR" sz="2800" dirty="0">
                <a:cs typeface="B Nazanin" panose="00000400000000000000" pitchFamily="2" charset="-78"/>
              </a:rPr>
              <a:t>نفع </a:t>
            </a:r>
            <a:r>
              <a:rPr lang="fa-IR" sz="2800" dirty="0" smtClean="0">
                <a:cs typeface="B Nazanin" panose="00000400000000000000" pitchFamily="2" charset="-78"/>
              </a:rPr>
              <a:t>تثبیت</a:t>
            </a:r>
            <a:r>
              <a:rPr lang="en-US" sz="2800" dirty="0" smtClean="0">
                <a:cs typeface="B Nazanin" panose="00000400000000000000" pitchFamily="2" charset="-78"/>
              </a:rPr>
              <a:t> RTO </a:t>
            </a:r>
            <a:r>
              <a:rPr lang="fa-IR" sz="2800" dirty="0">
                <a:cs typeface="B Nazanin" panose="00000400000000000000" pitchFamily="2" charset="-78"/>
              </a:rPr>
              <a:t>در پاسخ به وقفه های متوالی به اندازه کافی بزرگ می شود به حدی </a:t>
            </a:r>
            <a:r>
              <a:rPr lang="fa-IR" sz="2800" dirty="0" smtClean="0">
                <a:cs typeface="B Nazanin" panose="00000400000000000000" pitchFamily="2" charset="-78"/>
              </a:rPr>
              <a:t>که</a:t>
            </a:r>
            <a:r>
              <a:rPr lang="en-US" sz="2800" dirty="0" smtClean="0">
                <a:cs typeface="B Nazanin" panose="00000400000000000000" pitchFamily="2" charset="-78"/>
              </a:rPr>
              <a:t> AODV </a:t>
            </a:r>
            <a:r>
              <a:rPr lang="fa-IR" sz="2800" dirty="0">
                <a:cs typeface="B Nazanin" panose="00000400000000000000" pitchFamily="2" charset="-78"/>
              </a:rPr>
              <a:t>و </a:t>
            </a:r>
            <a:r>
              <a:rPr lang="en-US" sz="2800" dirty="0">
                <a:cs typeface="B Nazanin" panose="00000400000000000000" pitchFamily="2" charset="-78"/>
              </a:rPr>
              <a:t>DSR </a:t>
            </a:r>
            <a:r>
              <a:rPr lang="fa-IR" sz="2800" dirty="0" smtClean="0">
                <a:cs typeface="B Nazanin" panose="00000400000000000000" pitchFamily="2" charset="-78"/>
              </a:rPr>
              <a:t> کارایی </a:t>
            </a:r>
            <a:r>
              <a:rPr lang="fa-IR" sz="2800" dirty="0">
                <a:cs typeface="B Nazanin" panose="00000400000000000000" pitchFamily="2" charset="-78"/>
              </a:rPr>
              <a:t>بیشتری نسبت به </a:t>
            </a:r>
            <a:r>
              <a:rPr lang="en-US" sz="2800" dirty="0">
                <a:cs typeface="B Nazanin" panose="00000400000000000000" pitchFamily="2" charset="-78"/>
              </a:rPr>
              <a:t>ADV </a:t>
            </a:r>
            <a:r>
              <a:rPr lang="fa-IR" sz="2800" dirty="0" smtClean="0">
                <a:cs typeface="B Nazanin" panose="00000400000000000000" pitchFamily="2" charset="-78"/>
              </a:rPr>
              <a:t> حاصل </a:t>
            </a:r>
            <a:r>
              <a:rPr lang="fa-IR" sz="2800" dirty="0">
                <a:cs typeface="B Nazanin" panose="00000400000000000000" pitchFamily="2" charset="-78"/>
              </a:rPr>
              <a:t>نمود.</a:t>
            </a:r>
            <a:endParaRPr lang="fa-IR" sz="2800" dirty="0" smtClean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31/38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05963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_Office Them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249</Words>
  <Application>Microsoft Office PowerPoint</Application>
  <PresentationFormat>On-screen Show (4:3)</PresentationFormat>
  <Paragraphs>33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B Nazanin</vt:lpstr>
      <vt:lpstr>Calibri</vt:lpstr>
      <vt:lpstr>Calibri Light</vt:lpstr>
      <vt:lpstr>Wingdings</vt:lpstr>
      <vt:lpstr>7_Office Theme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>madsg.com</dc:description>
  <cp:lastModifiedBy/>
  <cp:revision>1</cp:revision>
  <dcterms:created xsi:type="dcterms:W3CDTF">2013-09-24T05:01:40Z</dcterms:created>
  <dcterms:modified xsi:type="dcterms:W3CDTF">2017-03-09T10:22:14Z</dcterms:modified>
</cp:coreProperties>
</file>