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86" d="100"/>
          <a:sy n="86" d="100"/>
        </p:scale>
        <p:origin x="42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10397"/>
            <a:ext cx="1476358" cy="646331"/>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داده کاوی موسیقی</a:t>
            </a:r>
          </a:p>
        </p:txBody>
      </p:sp>
      <p:sp>
        <p:nvSpPr>
          <p:cNvPr id="30" name="TextBox 29"/>
          <p:cNvSpPr txBox="1"/>
          <p:nvPr/>
        </p:nvSpPr>
        <p:spPr>
          <a:xfrm>
            <a:off x="4855373" y="5900006"/>
            <a:ext cx="1342204"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استخراج تشابهات </a:t>
            </a:r>
          </a:p>
        </p:txBody>
      </p:sp>
      <p:sp>
        <p:nvSpPr>
          <p:cNvPr id="31" name="TextBox 30"/>
          <p:cNvSpPr txBox="1"/>
          <p:nvPr/>
        </p:nvSpPr>
        <p:spPr>
          <a:xfrm>
            <a:off x="3439225" y="5942883"/>
            <a:ext cx="1381291" cy="646331"/>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ارزیابی تشابهات </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نتیجه گیری</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پیشنهادات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گردآوری اطلاعات </a:t>
            </a:r>
            <a:endParaRPr lang="fa-IR" sz="2800" b="1" u="sng" dirty="0" smtClean="0">
              <a:cs typeface="B Nazanin" panose="00000400000000000000" pitchFamily="2" charset="-78"/>
            </a:endParaRPr>
          </a:p>
          <a:p>
            <a:pPr marL="685800" indent="-685800" algn="just" rtl="1">
              <a:lnSpc>
                <a:spcPct val="150000"/>
              </a:lnSpc>
              <a:buFont typeface="Wingdings 2" panose="05020102010507070707" pitchFamily="18" charset="2"/>
              <a:buChar char="&gt;"/>
            </a:pPr>
            <a:r>
              <a:rPr lang="fa-IR" sz="2800" dirty="0">
                <a:cs typeface="B Nazanin" panose="00000400000000000000" pitchFamily="2" charset="-78"/>
              </a:rPr>
              <a:t>برای جستجو و پرس و جوی خودکار از سرورهای وب حاوی اطلاعات مناسب، روبات های وب به معرض اجرا درآمدند. خروجی این فاز کلکسیون فایل های متنی است که هر فایل معرف یک آلبوم، یک برنامه رادیویی یا اسناد حاوی حداقل دو عنوان موسیقی است که همزمان باهم رخ می دهند، این مسئله در اشکال 1، 2 و 3 نشان داده شده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36</a:t>
            </a:r>
            <a:endParaRPr lang="en-US" dirty="0"/>
          </a:p>
        </p:txBody>
      </p:sp>
    </p:spTree>
    <p:extLst>
      <p:ext uri="{BB962C8B-B14F-4D97-AF65-F5344CB8AC3E}">
        <p14:creationId xmlns:p14="http://schemas.microsoft.com/office/powerpoint/2010/main" val="8955105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10397"/>
            <a:ext cx="1476358" cy="646331"/>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داده کاوی موسیقی</a:t>
            </a:r>
          </a:p>
        </p:txBody>
      </p:sp>
      <p:sp>
        <p:nvSpPr>
          <p:cNvPr id="30" name="TextBox 29"/>
          <p:cNvSpPr txBox="1"/>
          <p:nvPr/>
        </p:nvSpPr>
        <p:spPr>
          <a:xfrm>
            <a:off x="4855373" y="5900006"/>
            <a:ext cx="1342204"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استخراج تشابهات </a:t>
            </a:r>
          </a:p>
        </p:txBody>
      </p:sp>
      <p:sp>
        <p:nvSpPr>
          <p:cNvPr id="31" name="TextBox 30"/>
          <p:cNvSpPr txBox="1"/>
          <p:nvPr/>
        </p:nvSpPr>
        <p:spPr>
          <a:xfrm>
            <a:off x="3439225" y="5942883"/>
            <a:ext cx="1381291" cy="646331"/>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ارزیابی تشابهات </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نتیجه گیری</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پیشنهادات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algn="ctr" rtl="1">
              <a:lnSpc>
                <a:spcPct val="150000"/>
              </a:lnSpc>
            </a:pPr>
            <a:endParaRPr lang="fa-IR" sz="2400" dirty="0" smtClean="0">
              <a:cs typeface="B Nazanin" panose="00000400000000000000" pitchFamily="2" charset="-78"/>
            </a:endParaRPr>
          </a:p>
          <a:p>
            <a:pPr algn="ctr" rtl="1">
              <a:lnSpc>
                <a:spcPct val="150000"/>
              </a:lnSpc>
            </a:pPr>
            <a:endParaRPr lang="fa-IR" sz="2400" dirty="0">
              <a:cs typeface="B Nazanin" panose="00000400000000000000" pitchFamily="2" charset="-78"/>
            </a:endParaRPr>
          </a:p>
          <a:p>
            <a:pPr algn="ctr" rtl="1">
              <a:lnSpc>
                <a:spcPct val="150000"/>
              </a:lnSpc>
            </a:pPr>
            <a:endParaRPr lang="fa-IR" sz="2400" dirty="0" smtClean="0">
              <a:cs typeface="B Nazanin" panose="00000400000000000000" pitchFamily="2" charset="-78"/>
            </a:endParaRPr>
          </a:p>
          <a:p>
            <a:pPr algn="ctr" rtl="1">
              <a:lnSpc>
                <a:spcPct val="150000"/>
              </a:lnSpc>
            </a:pPr>
            <a:endParaRPr lang="fa-IR" sz="2400" dirty="0">
              <a:cs typeface="B Nazanin" panose="00000400000000000000" pitchFamily="2" charset="-78"/>
            </a:endParaRPr>
          </a:p>
          <a:p>
            <a:pPr algn="ctr" rtl="1">
              <a:lnSpc>
                <a:spcPct val="150000"/>
              </a:lnSpc>
            </a:pPr>
            <a:endParaRPr lang="fa-IR" sz="2400" dirty="0" smtClean="0">
              <a:cs typeface="B Nazanin" panose="00000400000000000000" pitchFamily="2" charset="-78"/>
            </a:endParaRPr>
          </a:p>
          <a:p>
            <a:pPr algn="ctr" rtl="1">
              <a:lnSpc>
                <a:spcPct val="150000"/>
              </a:lnSpc>
            </a:pPr>
            <a:endParaRPr lang="fa-IR" sz="2400" dirty="0">
              <a:cs typeface="B Nazanin" panose="00000400000000000000" pitchFamily="2" charset="-78"/>
            </a:endParaRPr>
          </a:p>
          <a:p>
            <a:pPr algn="ctr" rtl="1">
              <a:lnSpc>
                <a:spcPct val="150000"/>
              </a:lnSpc>
            </a:pPr>
            <a:endParaRPr lang="fa-IR" sz="2400" dirty="0" smtClean="0">
              <a:cs typeface="B Nazanin" panose="00000400000000000000" pitchFamily="2" charset="-78"/>
            </a:endParaRPr>
          </a:p>
          <a:p>
            <a:pPr algn="ctr" rtl="1">
              <a:lnSpc>
                <a:spcPct val="150000"/>
              </a:lnSpc>
            </a:pPr>
            <a:r>
              <a:rPr lang="fa-IR" sz="2400" dirty="0" smtClean="0">
                <a:cs typeface="B Nazanin" panose="00000400000000000000" pitchFamily="2" charset="-78"/>
              </a:rPr>
              <a:t>شکل </a:t>
            </a:r>
            <a:r>
              <a:rPr lang="fa-IR" sz="2400" dirty="0">
                <a:cs typeface="B Nazanin" panose="00000400000000000000" pitchFamily="2" charset="-78"/>
              </a:rPr>
              <a:t>1. مثالی از فهرست بندی </a:t>
            </a:r>
            <a:r>
              <a:rPr lang="fa-IR" sz="2400" dirty="0" smtClean="0">
                <a:cs typeface="B Nazanin" panose="00000400000000000000" pitchFamily="2" charset="-78"/>
              </a:rPr>
              <a:t>ترک</a:t>
            </a:r>
            <a:r>
              <a:rPr lang="en-US" sz="2400" dirty="0" smtClean="0">
                <a:cs typeface="B Nazanin" panose="00000400000000000000" pitchFamily="2" charset="-78"/>
              </a:rPr>
              <a:t>CDDB </a:t>
            </a:r>
            <a:r>
              <a:rPr lang="fa-IR" sz="2400" dirty="0" smtClean="0">
                <a:cs typeface="B Nazanin" panose="00000400000000000000" pitchFamily="2" charset="-78"/>
              </a:rPr>
              <a:t> را </a:t>
            </a:r>
            <a:r>
              <a:rPr lang="fa-IR" sz="2400" dirty="0">
                <a:cs typeface="B Nazanin" panose="00000400000000000000" pitchFamily="2" charset="-78"/>
              </a:rPr>
              <a:t>نشان می دهد. کلیه عناوین در این کامپایل همزمان باهم رخ می دهند</a:t>
            </a:r>
            <a:r>
              <a:rPr lang="fa-IR" sz="2400" dirty="0" smtClean="0">
                <a:cs typeface="B Nazanin" panose="00000400000000000000" pitchFamily="2" charset="-78"/>
              </a:rPr>
              <a:t>. </a:t>
            </a:r>
            <a:r>
              <a:rPr lang="en-US" sz="2400" dirty="0" smtClean="0">
                <a:cs typeface="B Nazanin" panose="00000400000000000000" pitchFamily="2" charset="-78"/>
              </a:rPr>
              <a:t>CDDB</a:t>
            </a:r>
            <a:r>
              <a:rPr lang="fa-IR" sz="2400" dirty="0" smtClean="0">
                <a:cs typeface="B Nazanin" panose="00000400000000000000" pitchFamily="2" charset="-78"/>
              </a:rPr>
              <a:t> پایگاه داده</a:t>
            </a:r>
            <a:r>
              <a:rPr lang="en-US" sz="2400" dirty="0" smtClean="0">
                <a:cs typeface="B Nazanin" panose="00000400000000000000" pitchFamily="2" charset="-78"/>
              </a:rPr>
              <a:t>CD </a:t>
            </a:r>
            <a:r>
              <a:rPr lang="fa-IR" sz="2400" dirty="0" smtClean="0">
                <a:cs typeface="B Nazanin" panose="00000400000000000000" pitchFamily="2" charset="-78"/>
              </a:rPr>
              <a:t> بزرگی </a:t>
            </a:r>
            <a:r>
              <a:rPr lang="fa-IR" sz="2400" dirty="0">
                <a:cs typeface="B Nazanin" panose="00000400000000000000" pitchFamily="2" charset="-78"/>
              </a:rPr>
              <a:t>است که </a:t>
            </a:r>
            <a:r>
              <a:rPr lang="fa-IR" sz="2400" dirty="0" smtClean="0">
                <a:cs typeface="B Nazanin" panose="00000400000000000000" pitchFamily="2" charset="-78"/>
              </a:rPr>
              <a:t>بر روی </a:t>
            </a:r>
            <a:r>
              <a:rPr lang="fa-IR" sz="2400" dirty="0">
                <a:cs typeface="B Nazanin" panose="00000400000000000000" pitchFamily="2" charset="-78"/>
              </a:rPr>
              <a:t>وب موجود می باشد. </a:t>
            </a:r>
            <a:endParaRPr lang="fa-IR" sz="24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36</a:t>
            </a:r>
            <a:endParaRPr lang="en-US" dirty="0"/>
          </a:p>
        </p:txBody>
      </p:sp>
      <p:pic>
        <p:nvPicPr>
          <p:cNvPr id="25" name="Picture 24"/>
          <p:cNvPicPr/>
          <p:nvPr/>
        </p:nvPicPr>
        <p:blipFill>
          <a:blip r:embed="rId2"/>
          <a:stretch>
            <a:fillRect/>
          </a:stretch>
        </p:blipFill>
        <p:spPr>
          <a:xfrm>
            <a:off x="2844942" y="352077"/>
            <a:ext cx="4020862" cy="3638031"/>
          </a:xfrm>
          <a:prstGeom prst="rect">
            <a:avLst/>
          </a:prstGeom>
        </p:spPr>
      </p:pic>
    </p:spTree>
    <p:extLst>
      <p:ext uri="{BB962C8B-B14F-4D97-AF65-F5344CB8AC3E}">
        <p14:creationId xmlns:p14="http://schemas.microsoft.com/office/powerpoint/2010/main" val="38902460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10397"/>
            <a:ext cx="1476358" cy="646331"/>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داده کاوی موسیقی</a:t>
            </a:r>
          </a:p>
        </p:txBody>
      </p:sp>
      <p:sp>
        <p:nvSpPr>
          <p:cNvPr id="30" name="TextBox 29"/>
          <p:cNvSpPr txBox="1"/>
          <p:nvPr/>
        </p:nvSpPr>
        <p:spPr>
          <a:xfrm>
            <a:off x="4855373" y="5900006"/>
            <a:ext cx="1342204"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استخراج تشابهات </a:t>
            </a:r>
          </a:p>
        </p:txBody>
      </p:sp>
      <p:sp>
        <p:nvSpPr>
          <p:cNvPr id="31" name="TextBox 30"/>
          <p:cNvSpPr txBox="1"/>
          <p:nvPr/>
        </p:nvSpPr>
        <p:spPr>
          <a:xfrm>
            <a:off x="3439225" y="5942883"/>
            <a:ext cx="1381291" cy="646331"/>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ارزیابی تشابهات </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نتیجه گیری</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پیشنهادات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algn="ctr" rtl="1">
              <a:lnSpc>
                <a:spcPct val="150000"/>
              </a:lnSpc>
            </a:pPr>
            <a:endParaRPr lang="fa-IR" sz="2400" dirty="0" smtClean="0">
              <a:cs typeface="B Nazanin" panose="00000400000000000000" pitchFamily="2" charset="-78"/>
            </a:endParaRPr>
          </a:p>
          <a:p>
            <a:pPr algn="ctr" rtl="1">
              <a:lnSpc>
                <a:spcPct val="150000"/>
              </a:lnSpc>
            </a:pPr>
            <a:endParaRPr lang="fa-IR" sz="2400" dirty="0">
              <a:cs typeface="B Nazanin" panose="00000400000000000000" pitchFamily="2" charset="-78"/>
            </a:endParaRPr>
          </a:p>
          <a:p>
            <a:pPr algn="ctr" rtl="1">
              <a:lnSpc>
                <a:spcPct val="150000"/>
              </a:lnSpc>
            </a:pPr>
            <a:endParaRPr lang="fa-IR" sz="2400" dirty="0" smtClean="0">
              <a:cs typeface="B Nazanin" panose="00000400000000000000" pitchFamily="2" charset="-78"/>
            </a:endParaRPr>
          </a:p>
          <a:p>
            <a:pPr algn="ctr" rtl="1">
              <a:lnSpc>
                <a:spcPct val="150000"/>
              </a:lnSpc>
            </a:pPr>
            <a:endParaRPr lang="fa-IR" sz="2400" dirty="0">
              <a:cs typeface="B Nazanin" panose="00000400000000000000" pitchFamily="2" charset="-78"/>
            </a:endParaRPr>
          </a:p>
          <a:p>
            <a:pPr algn="ctr" rtl="1">
              <a:lnSpc>
                <a:spcPct val="150000"/>
              </a:lnSpc>
            </a:pPr>
            <a:endParaRPr lang="fa-IR" sz="2400" dirty="0" smtClean="0">
              <a:cs typeface="B Nazanin" panose="00000400000000000000" pitchFamily="2" charset="-78"/>
            </a:endParaRPr>
          </a:p>
          <a:p>
            <a:pPr algn="ctr" rtl="1">
              <a:lnSpc>
                <a:spcPct val="150000"/>
              </a:lnSpc>
            </a:pPr>
            <a:endParaRPr lang="fa-IR" sz="2400" dirty="0">
              <a:cs typeface="B Nazanin" panose="00000400000000000000" pitchFamily="2" charset="-78"/>
            </a:endParaRPr>
          </a:p>
          <a:p>
            <a:pPr algn="ctr" rtl="1">
              <a:lnSpc>
                <a:spcPct val="150000"/>
              </a:lnSpc>
            </a:pPr>
            <a:endParaRPr lang="fa-IR" sz="2400" dirty="0" smtClean="0">
              <a:cs typeface="B Nazanin" panose="00000400000000000000" pitchFamily="2" charset="-78"/>
            </a:endParaRPr>
          </a:p>
          <a:p>
            <a:pPr algn="ctr" rtl="1">
              <a:lnSpc>
                <a:spcPct val="150000"/>
              </a:lnSpc>
            </a:pPr>
            <a:endParaRPr lang="fa-IR" sz="2400" dirty="0">
              <a:cs typeface="B Nazanin" panose="00000400000000000000" pitchFamily="2" charset="-78"/>
            </a:endParaRPr>
          </a:p>
          <a:p>
            <a:pPr algn="ctr" rtl="1">
              <a:lnSpc>
                <a:spcPct val="150000"/>
              </a:lnSpc>
            </a:pPr>
            <a:r>
              <a:rPr lang="fa-IR" sz="2400" dirty="0" smtClean="0">
                <a:cs typeface="B Nazanin" panose="00000400000000000000" pitchFamily="2" charset="-78"/>
              </a:rPr>
              <a:t>شکل </a:t>
            </a:r>
            <a:r>
              <a:rPr lang="fa-IR" sz="2400" dirty="0">
                <a:cs typeface="B Nazanin" panose="00000400000000000000" pitchFamily="2" charset="-78"/>
              </a:rPr>
              <a:t>2. گلچینی از برنامه </a:t>
            </a:r>
            <a:r>
              <a:rPr lang="fa-IR" sz="2400" dirty="0" smtClean="0">
                <a:cs typeface="B Nazanin" panose="00000400000000000000" pitchFamily="2" charset="-78"/>
              </a:rPr>
              <a:t>رادیویی</a:t>
            </a:r>
            <a:r>
              <a:rPr lang="en-US" sz="2400" dirty="0" err="1" smtClean="0">
                <a:cs typeface="B Nazanin" panose="00000400000000000000" pitchFamily="2" charset="-78"/>
              </a:rPr>
              <a:t>Fip</a:t>
            </a:r>
            <a:r>
              <a:rPr lang="en-US" sz="2400" dirty="0" smtClean="0">
                <a:cs typeface="B Nazanin" panose="00000400000000000000" pitchFamily="2" charset="-78"/>
              </a:rPr>
              <a:t> </a:t>
            </a:r>
            <a:r>
              <a:rPr lang="en-US" sz="2400" dirty="0">
                <a:cs typeface="B Nazanin" panose="00000400000000000000" pitchFamily="2" charset="-78"/>
              </a:rPr>
              <a:t>Radio </a:t>
            </a:r>
            <a:r>
              <a:rPr lang="fa-IR" sz="2400" dirty="0" smtClean="0">
                <a:cs typeface="B Nazanin" panose="00000400000000000000" pitchFamily="2" charset="-78"/>
              </a:rPr>
              <a:t> را </a:t>
            </a:r>
            <a:r>
              <a:rPr lang="fa-IR" sz="2400" dirty="0">
                <a:cs typeface="B Nazanin" panose="00000400000000000000" pitchFamily="2" charset="-78"/>
              </a:rPr>
              <a:t>نشان می دهد. هر عنوان همزمان با </a:t>
            </a:r>
            <a:r>
              <a:rPr lang="fa-IR" sz="2400" dirty="0" smtClean="0">
                <a:cs typeface="B Nazanin" panose="00000400000000000000" pitchFamily="2" charset="-78"/>
              </a:rPr>
              <a:t>همسایگان </a:t>
            </a:r>
            <a:r>
              <a:rPr lang="fa-IR" sz="2400" dirty="0">
                <a:cs typeface="B Nazanin" panose="00000400000000000000" pitchFamily="2" charset="-78"/>
              </a:rPr>
              <a:t>مستقیمش رخ می دهد</a:t>
            </a:r>
            <a:r>
              <a:rPr lang="fa-IR" sz="2400" dirty="0" smtClean="0">
                <a:cs typeface="B Nazanin" panose="00000400000000000000" pitchFamily="2" charset="-78"/>
              </a:rPr>
              <a:t>.</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36</a:t>
            </a:r>
            <a:endParaRPr lang="en-US" dirty="0"/>
          </a:p>
        </p:txBody>
      </p:sp>
      <p:pic>
        <p:nvPicPr>
          <p:cNvPr id="25" name="Picture 24"/>
          <p:cNvPicPr/>
          <p:nvPr/>
        </p:nvPicPr>
        <p:blipFill>
          <a:blip r:embed="rId2"/>
          <a:stretch>
            <a:fillRect/>
          </a:stretch>
        </p:blipFill>
        <p:spPr>
          <a:xfrm>
            <a:off x="2921948" y="200390"/>
            <a:ext cx="3300105" cy="4413174"/>
          </a:xfrm>
          <a:prstGeom prst="rect">
            <a:avLst/>
          </a:prstGeom>
        </p:spPr>
      </p:pic>
    </p:spTree>
    <p:extLst>
      <p:ext uri="{BB962C8B-B14F-4D97-AF65-F5344CB8AC3E}">
        <p14:creationId xmlns:p14="http://schemas.microsoft.com/office/powerpoint/2010/main" val="5828815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29" name="TextBox 28"/>
          <p:cNvSpPr txBox="1"/>
          <p:nvPr/>
        </p:nvSpPr>
        <p:spPr>
          <a:xfrm>
            <a:off x="6320357" y="5910397"/>
            <a:ext cx="1476358" cy="646331"/>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داده کاوی موسیقی</a:t>
            </a:r>
          </a:p>
        </p:txBody>
      </p:sp>
      <p:sp>
        <p:nvSpPr>
          <p:cNvPr id="30" name="TextBox 29"/>
          <p:cNvSpPr txBox="1"/>
          <p:nvPr/>
        </p:nvSpPr>
        <p:spPr>
          <a:xfrm>
            <a:off x="4855373" y="5900006"/>
            <a:ext cx="1342204"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استخراج تشابهات </a:t>
            </a:r>
          </a:p>
        </p:txBody>
      </p:sp>
      <p:sp>
        <p:nvSpPr>
          <p:cNvPr id="31" name="TextBox 30"/>
          <p:cNvSpPr txBox="1"/>
          <p:nvPr/>
        </p:nvSpPr>
        <p:spPr>
          <a:xfrm>
            <a:off x="3439225" y="5942883"/>
            <a:ext cx="1381291" cy="646331"/>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ارزیابی تشابهات </a:t>
            </a: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نتیجه گیری</a:t>
            </a:r>
            <a:endParaRPr lang="en-US" sz="2000" b="1"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b="1" dirty="0" smtClean="0">
                <a:solidFill>
                  <a:schemeClr val="bg1"/>
                </a:solidFill>
                <a:cs typeface="B Nazanin" panose="00000400000000000000" pitchFamily="2" charset="-78"/>
              </a:rPr>
              <a:t>پیشنهادات</a:t>
            </a:r>
            <a:endParaRPr lang="en-US" sz="20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t">
            <a:noAutofit/>
          </a:bodyPr>
          <a:lstStyle/>
          <a:p>
            <a:pPr algn="just" rtl="1">
              <a:lnSpc>
                <a:spcPct val="150000"/>
              </a:lnSpc>
            </a:pPr>
            <a:endParaRPr lang="fa-IR" sz="2400" dirty="0" smtClean="0">
              <a:cs typeface="B Nazanin" panose="00000400000000000000" pitchFamily="2" charset="-78"/>
            </a:endParaRPr>
          </a:p>
          <a:p>
            <a:pPr algn="just" rtl="1">
              <a:lnSpc>
                <a:spcPct val="150000"/>
              </a:lnSpc>
            </a:pPr>
            <a:endParaRPr lang="fa-IR" sz="2400" dirty="0">
              <a:cs typeface="B Nazanin" panose="00000400000000000000" pitchFamily="2" charset="-78"/>
            </a:endParaRPr>
          </a:p>
          <a:p>
            <a:pPr algn="just" rtl="1">
              <a:lnSpc>
                <a:spcPct val="150000"/>
              </a:lnSpc>
            </a:pPr>
            <a:endParaRPr lang="fa-IR" sz="2400" dirty="0" smtClean="0">
              <a:cs typeface="B Nazanin" panose="00000400000000000000" pitchFamily="2" charset="-78"/>
            </a:endParaRPr>
          </a:p>
          <a:p>
            <a:pPr algn="just" rtl="1">
              <a:lnSpc>
                <a:spcPct val="150000"/>
              </a:lnSpc>
            </a:pPr>
            <a:endParaRPr lang="fa-IR" sz="2400" dirty="0">
              <a:cs typeface="B Nazanin" panose="00000400000000000000" pitchFamily="2" charset="-78"/>
            </a:endParaRPr>
          </a:p>
          <a:p>
            <a:pPr algn="just" rtl="1">
              <a:lnSpc>
                <a:spcPct val="150000"/>
              </a:lnSpc>
            </a:pPr>
            <a:endParaRPr lang="fa-IR" sz="2400" dirty="0" smtClean="0">
              <a:cs typeface="B Nazanin" panose="00000400000000000000" pitchFamily="2" charset="-78"/>
            </a:endParaRPr>
          </a:p>
          <a:p>
            <a:pPr algn="just" rtl="1">
              <a:lnSpc>
                <a:spcPct val="150000"/>
              </a:lnSpc>
            </a:pPr>
            <a:endParaRPr lang="fa-IR" sz="2400" dirty="0">
              <a:cs typeface="B Nazanin" panose="00000400000000000000" pitchFamily="2" charset="-78"/>
            </a:endParaRPr>
          </a:p>
          <a:p>
            <a:pPr algn="ctr" rtl="1">
              <a:lnSpc>
                <a:spcPct val="150000"/>
              </a:lnSpc>
            </a:pPr>
            <a:r>
              <a:rPr lang="fa-IR" sz="2400" dirty="0" smtClean="0">
                <a:cs typeface="B Nazanin" panose="00000400000000000000" pitchFamily="2" charset="-78"/>
              </a:rPr>
              <a:t>شکل </a:t>
            </a:r>
            <a:r>
              <a:rPr lang="fa-IR" sz="2400" dirty="0">
                <a:cs typeface="B Nazanin" panose="00000400000000000000" pitchFamily="2" charset="-78"/>
              </a:rPr>
              <a:t>3. گلچینی از یک صفحه وب (</a:t>
            </a:r>
            <a:r>
              <a:rPr lang="fa-IR" sz="2400" dirty="0" smtClean="0">
                <a:cs typeface="B Nazanin" panose="00000400000000000000" pitchFamily="2" charset="-78"/>
              </a:rPr>
              <a:t>برروی</a:t>
            </a:r>
            <a:r>
              <a:rPr lang="en-US" sz="2400" dirty="0" smtClean="0">
                <a:cs typeface="B Nazanin" panose="00000400000000000000" pitchFamily="2" charset="-78"/>
              </a:rPr>
              <a:t>Amazon </a:t>
            </a:r>
            <a:r>
              <a:rPr lang="fa-IR" sz="2400" dirty="0" smtClean="0">
                <a:cs typeface="B Nazanin" panose="00000400000000000000" pitchFamily="2" charset="-78"/>
              </a:rPr>
              <a:t>) حاوی </a:t>
            </a:r>
            <a:r>
              <a:rPr lang="fa-IR" sz="2400" dirty="0">
                <a:cs typeface="B Nazanin" panose="00000400000000000000" pitchFamily="2" charset="-78"/>
              </a:rPr>
              <a:t>رخدادهای “</a:t>
            </a:r>
            <a:r>
              <a:rPr lang="en-US" sz="2400" dirty="0">
                <a:cs typeface="B Nazanin" panose="00000400000000000000" pitchFamily="2" charset="-78"/>
              </a:rPr>
              <a:t>Eleanor Rigby”, “The Beatles”, “Mozart</a:t>
            </a:r>
            <a:r>
              <a:rPr lang="en-US" sz="2400" dirty="0" smtClean="0">
                <a:cs typeface="B Nazanin" panose="00000400000000000000" pitchFamily="2" charset="-78"/>
              </a:rPr>
              <a:t>” </a:t>
            </a:r>
            <a:r>
              <a:rPr lang="fa-IR" sz="2400" dirty="0" smtClean="0">
                <a:cs typeface="B Nazanin" panose="00000400000000000000" pitchFamily="2" charset="-78"/>
              </a:rPr>
              <a:t> و “</a:t>
            </a:r>
            <a:r>
              <a:rPr lang="en-US" sz="2400" dirty="0" smtClean="0">
                <a:cs typeface="B Nazanin" panose="00000400000000000000" pitchFamily="2" charset="-78"/>
              </a:rPr>
              <a:t>Requiem</a:t>
            </a:r>
            <a:r>
              <a:rPr lang="en-US" sz="2400" dirty="0">
                <a:cs typeface="B Nazanin" panose="00000400000000000000" pitchFamily="2" charset="-78"/>
              </a:rPr>
              <a:t>” </a:t>
            </a:r>
            <a:r>
              <a:rPr lang="fa-IR" sz="2400" dirty="0" smtClean="0">
                <a:cs typeface="B Nazanin" panose="00000400000000000000" pitchFamily="2" charset="-78"/>
              </a:rPr>
              <a:t> را </a:t>
            </a:r>
            <a:r>
              <a:rPr lang="fa-IR" sz="2400" dirty="0">
                <a:cs typeface="B Nazanin" panose="00000400000000000000" pitchFamily="2" charset="-78"/>
              </a:rPr>
              <a:t>نشان داده و بدین طریق تعداد رخدادهای همگام این دو عنوان را به اندازه 1 افزایش می دهد.</a:t>
            </a:r>
            <a:endParaRPr lang="fa-IR" sz="24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18</a:t>
            </a:r>
            <a:r>
              <a:rPr lang="en-US" sz="2400" dirty="0" smtClean="0"/>
              <a:t>/</a:t>
            </a:r>
            <a:r>
              <a:rPr lang="fa-IR" sz="2400" dirty="0" smtClean="0"/>
              <a:t>36</a:t>
            </a:r>
            <a:endParaRPr lang="en-US" dirty="0"/>
          </a:p>
        </p:txBody>
      </p:sp>
      <p:pic>
        <p:nvPicPr>
          <p:cNvPr id="25" name="Picture 24"/>
          <p:cNvPicPr/>
          <p:nvPr/>
        </p:nvPicPr>
        <p:blipFill>
          <a:blip r:embed="rId2"/>
          <a:stretch>
            <a:fillRect/>
          </a:stretch>
        </p:blipFill>
        <p:spPr>
          <a:xfrm>
            <a:off x="2281454" y="533399"/>
            <a:ext cx="4581093" cy="2750127"/>
          </a:xfrm>
          <a:prstGeom prst="rect">
            <a:avLst/>
          </a:prstGeom>
        </p:spPr>
      </p:pic>
    </p:spTree>
    <p:extLst>
      <p:ext uri="{BB962C8B-B14F-4D97-AF65-F5344CB8AC3E}">
        <p14:creationId xmlns:p14="http://schemas.microsoft.com/office/powerpoint/2010/main" val="10930070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239</Words>
  <Application>Microsoft Office PowerPoint</Application>
  <PresentationFormat>On-screen Show (4:3)</PresentationFormat>
  <Paragraphs>54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 2</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2017-03-08T10:50:27Z</dcterms:modified>
</cp:coreProperties>
</file>