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3/4/2017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کمبود آب </a:t>
            </a: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en-US" sz="2200" dirty="0">
                <a:solidFill>
                  <a:schemeClr val="bg1"/>
                </a:solidFill>
                <a:cs typeface="B Nazanin" panose="00000400000000000000" pitchFamily="2" charset="-78"/>
              </a:rPr>
              <a:t>GTAP-W</a:t>
            </a:r>
          </a:p>
        </p:txBody>
      </p:sp>
      <p:sp>
        <p:nvSpPr>
          <p:cNvPr id="31" name="TextBox 30"/>
          <p:cNvSpPr txBox="1"/>
          <p:nvPr/>
        </p:nvSpPr>
        <p:spPr>
          <a:xfrm>
            <a:off x="3439225" y="5994838"/>
            <a:ext cx="1454893"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طراحی سناریوها</a:t>
            </a:r>
          </a:p>
        </p:txBody>
      </p:sp>
      <p:sp>
        <p:nvSpPr>
          <p:cNvPr id="32" name="TextBox 31"/>
          <p:cNvSpPr txBox="1"/>
          <p:nvPr/>
        </p:nvSpPr>
        <p:spPr>
          <a:xfrm>
            <a:off x="1733781" y="5983133"/>
            <a:ext cx="1670440"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بحث و نتایج</a:t>
            </a: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گیری</a:t>
            </a: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r" rtl="1"/>
            <a:r>
              <a:rPr lang="fa-IR" sz="5400" b="1" dirty="0" smtClean="0">
                <a:effectLst>
                  <a:outerShdw blurRad="38100" dist="38100" dir="2700000" algn="tl">
                    <a:srgbClr val="000000">
                      <a:alpha val="43137"/>
                    </a:srgbClr>
                  </a:outerShdw>
                </a:effectLst>
                <a:cs typeface="B Nazanin" panose="00000400000000000000" pitchFamily="2" charset="-78"/>
              </a:rPr>
              <a:t>فصل پنجم</a:t>
            </a:r>
          </a:p>
          <a:p>
            <a:pPr algn="ctr" rtl="1"/>
            <a:r>
              <a:rPr lang="fa-IR" sz="9600" b="1" dirty="0" smtClean="0">
                <a:effectLst>
                  <a:outerShdw blurRad="38100" dist="38100" dir="2700000" algn="tl">
                    <a:srgbClr val="000000">
                      <a:alpha val="43137"/>
                    </a:srgbClr>
                  </a:outerShdw>
                </a:effectLst>
                <a:cs typeface="B Nazanin" panose="00000400000000000000" pitchFamily="2" charset="-78"/>
              </a:rPr>
              <a:t>نتایج کلی</a:t>
            </a:r>
            <a:endParaRPr lang="fa-IR" sz="9600" b="1"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25</a:t>
            </a:r>
            <a:r>
              <a:rPr lang="en-US" sz="2400" dirty="0" smtClean="0"/>
              <a:t>/</a:t>
            </a:r>
            <a:r>
              <a:rPr lang="fa-IR" sz="2400" dirty="0" smtClean="0"/>
              <a:t>41</a:t>
            </a:r>
            <a:endParaRPr lang="en-US" dirty="0"/>
          </a:p>
        </p:txBody>
      </p:sp>
    </p:spTree>
    <p:extLst>
      <p:ext uri="{BB962C8B-B14F-4D97-AF65-F5344CB8AC3E}">
        <p14:creationId xmlns:p14="http://schemas.microsoft.com/office/powerpoint/2010/main" val="388102625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کمبود آب </a:t>
            </a: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en-US" sz="2200" dirty="0">
                <a:solidFill>
                  <a:schemeClr val="bg1"/>
                </a:solidFill>
                <a:cs typeface="B Nazanin" panose="00000400000000000000" pitchFamily="2" charset="-78"/>
              </a:rPr>
              <a:t>GTAP-W</a:t>
            </a:r>
          </a:p>
        </p:txBody>
      </p:sp>
      <p:sp>
        <p:nvSpPr>
          <p:cNvPr id="31" name="TextBox 30"/>
          <p:cNvSpPr txBox="1"/>
          <p:nvPr/>
        </p:nvSpPr>
        <p:spPr>
          <a:xfrm>
            <a:off x="3439225" y="5994838"/>
            <a:ext cx="1454893"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طراحی سناریوها</a:t>
            </a:r>
          </a:p>
        </p:txBody>
      </p:sp>
      <p:sp>
        <p:nvSpPr>
          <p:cNvPr id="32" name="TextBox 31"/>
          <p:cNvSpPr txBox="1"/>
          <p:nvPr/>
        </p:nvSpPr>
        <p:spPr>
          <a:xfrm>
            <a:off x="1733781" y="5983133"/>
            <a:ext cx="1670440"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بحث و نتایج</a:t>
            </a: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گیری</a:t>
            </a: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3" panose="05040102010807070707" pitchFamily="18" charset="2"/>
              <a:buChar char="b"/>
            </a:pPr>
            <a:r>
              <a:rPr lang="fa-IR" sz="2800" dirty="0">
                <a:cs typeface="B Nazanin" panose="00000400000000000000" pitchFamily="2" charset="-78"/>
              </a:rPr>
              <a:t>شکل 1 تولید آبی به شکل سهم کل تولید کشاورزی در داده های پایه </a:t>
            </a:r>
            <a:r>
              <a:rPr lang="en-US" sz="2800" dirty="0">
                <a:cs typeface="B Nazanin" panose="00000400000000000000" pitchFamily="2" charset="-78"/>
              </a:rPr>
              <a:t>GTAP-W </a:t>
            </a:r>
            <a:r>
              <a:rPr lang="fa-IR" sz="2800" dirty="0" smtClean="0">
                <a:cs typeface="B Nazanin" panose="00000400000000000000" pitchFamily="2" charset="-78"/>
              </a:rPr>
              <a:t> را </a:t>
            </a:r>
            <a:r>
              <a:rPr lang="fa-IR" sz="2800" dirty="0">
                <a:cs typeface="B Nazanin" panose="00000400000000000000" pitchFamily="2" charset="-78"/>
              </a:rPr>
              <a:t>نشان می دهد. تولید برنج آبی 73 درصد از کل تولید برنج را به خود اختصاص می دهد. تولید کنندگان اصلی عبارتنداز ژاپن و کره جنوبی، چین، آسیای جنوبی و آسیای جنوب شرقی.</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26</a:t>
            </a:r>
            <a:r>
              <a:rPr lang="en-US" sz="2400" dirty="0" smtClean="0"/>
              <a:t>/</a:t>
            </a:r>
            <a:r>
              <a:rPr lang="fa-IR" sz="2400" dirty="0" smtClean="0"/>
              <a:t>41</a:t>
            </a:r>
            <a:endParaRPr lang="en-US" dirty="0"/>
          </a:p>
        </p:txBody>
      </p:sp>
    </p:spTree>
    <p:extLst>
      <p:ext uri="{BB962C8B-B14F-4D97-AF65-F5344CB8AC3E}">
        <p14:creationId xmlns:p14="http://schemas.microsoft.com/office/powerpoint/2010/main" val="110909594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کمبود آب </a:t>
            </a: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en-US" sz="2200" dirty="0">
                <a:solidFill>
                  <a:schemeClr val="bg1"/>
                </a:solidFill>
                <a:cs typeface="B Nazanin" panose="00000400000000000000" pitchFamily="2" charset="-78"/>
              </a:rPr>
              <a:t>GTAP-W</a:t>
            </a:r>
          </a:p>
        </p:txBody>
      </p:sp>
      <p:sp>
        <p:nvSpPr>
          <p:cNvPr id="31" name="TextBox 30"/>
          <p:cNvSpPr txBox="1"/>
          <p:nvPr/>
        </p:nvSpPr>
        <p:spPr>
          <a:xfrm>
            <a:off x="3439225" y="5994838"/>
            <a:ext cx="1454893"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طراحی سناریوها</a:t>
            </a:r>
          </a:p>
        </p:txBody>
      </p:sp>
      <p:sp>
        <p:nvSpPr>
          <p:cNvPr id="32" name="TextBox 31"/>
          <p:cNvSpPr txBox="1"/>
          <p:nvPr/>
        </p:nvSpPr>
        <p:spPr>
          <a:xfrm>
            <a:off x="1733781" y="5983133"/>
            <a:ext cx="1670440"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بحث و نتایج</a:t>
            </a: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گیری</a:t>
            </a: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b">
            <a:noAutofit/>
          </a:bodyPr>
          <a:lstStyle/>
          <a:p>
            <a:pPr algn="ctr" rtl="1">
              <a:lnSpc>
                <a:spcPct val="150000"/>
              </a:lnSpc>
            </a:pPr>
            <a:r>
              <a:rPr lang="fa-IR" sz="2800" dirty="0" smtClean="0">
                <a:cs typeface="B Nazanin" panose="00000400000000000000" pitchFamily="2" charset="-78"/>
              </a:rPr>
              <a:t>شکل 1</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27</a:t>
            </a:r>
            <a:r>
              <a:rPr lang="en-US" sz="2400" dirty="0" smtClean="0"/>
              <a:t>/</a:t>
            </a:r>
            <a:r>
              <a:rPr lang="fa-IR" sz="2400" dirty="0" smtClean="0"/>
              <a:t>41</a:t>
            </a:r>
            <a:endParaRPr lang="en-US" dirty="0"/>
          </a:p>
        </p:txBody>
      </p:sp>
      <p:pic>
        <p:nvPicPr>
          <p:cNvPr id="26" name="Picture 25"/>
          <p:cNvPicPr/>
          <p:nvPr/>
        </p:nvPicPr>
        <p:blipFill>
          <a:blip r:embed="rId2"/>
          <a:stretch>
            <a:fillRect/>
          </a:stretch>
        </p:blipFill>
        <p:spPr>
          <a:xfrm>
            <a:off x="1298590" y="583653"/>
            <a:ext cx="6546820" cy="3497391"/>
          </a:xfrm>
          <a:prstGeom prst="rect">
            <a:avLst/>
          </a:prstGeom>
        </p:spPr>
      </p:pic>
    </p:spTree>
    <p:extLst>
      <p:ext uri="{BB962C8B-B14F-4D97-AF65-F5344CB8AC3E}">
        <p14:creationId xmlns:p14="http://schemas.microsoft.com/office/powerpoint/2010/main" val="172272036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کمبود آب </a:t>
            </a: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en-US" sz="2200" dirty="0">
                <a:solidFill>
                  <a:schemeClr val="bg1"/>
                </a:solidFill>
                <a:cs typeface="B Nazanin" panose="00000400000000000000" pitchFamily="2" charset="-78"/>
              </a:rPr>
              <a:t>GTAP-W</a:t>
            </a:r>
          </a:p>
        </p:txBody>
      </p:sp>
      <p:sp>
        <p:nvSpPr>
          <p:cNvPr id="31" name="TextBox 30"/>
          <p:cNvSpPr txBox="1"/>
          <p:nvPr/>
        </p:nvSpPr>
        <p:spPr>
          <a:xfrm>
            <a:off x="3439225" y="5994838"/>
            <a:ext cx="1454893"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طراحی سناریوها</a:t>
            </a:r>
          </a:p>
        </p:txBody>
      </p:sp>
      <p:sp>
        <p:nvSpPr>
          <p:cNvPr id="32" name="TextBox 31"/>
          <p:cNvSpPr txBox="1"/>
          <p:nvPr/>
        </p:nvSpPr>
        <p:spPr>
          <a:xfrm>
            <a:off x="1733781" y="5983133"/>
            <a:ext cx="1670440"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بحث و نتایج</a:t>
            </a: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گیری</a:t>
            </a: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3" panose="05040102010807070707" pitchFamily="18" charset="2"/>
              <a:buChar char="b"/>
            </a:pPr>
            <a:r>
              <a:rPr lang="fa-IR" sz="2800" dirty="0">
                <a:cs typeface="B Nazanin" panose="00000400000000000000" pitchFamily="2" charset="-78"/>
              </a:rPr>
              <a:t>47 درصد از گندم و نیشکر با استفاده از آبیاری تولید شده است. اما حجم آب آبیاری بکاررفته در تولید نیشکر کمتر از یک سوم مقدار بکاررفته در تولید گندم می باشد. آسیای جنوبی، چین، آفریقای شمالی و ایالات متحده، تولید کنندگان اصلی گندم آبی و آسیای جنوبی، و اروپای غربی تولید کننده اصلی نیشکر می باشند.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28</a:t>
            </a:r>
            <a:r>
              <a:rPr lang="en-US" sz="2400" dirty="0" smtClean="0"/>
              <a:t>/</a:t>
            </a:r>
            <a:r>
              <a:rPr lang="fa-IR" sz="2400" dirty="0" smtClean="0"/>
              <a:t>41</a:t>
            </a:r>
            <a:endParaRPr lang="en-US" dirty="0"/>
          </a:p>
        </p:txBody>
      </p:sp>
    </p:spTree>
    <p:extLst>
      <p:ext uri="{BB962C8B-B14F-4D97-AF65-F5344CB8AC3E}">
        <p14:creationId xmlns:p14="http://schemas.microsoft.com/office/powerpoint/2010/main" val="303887648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180</Words>
  <Application>Microsoft Office PowerPoint</Application>
  <PresentationFormat>On-screen Show (4:3)</PresentationFormat>
  <Paragraphs>33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 3</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2017-03-04T08:24:18Z</dcterms:modified>
</cp:coreProperties>
</file>