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86" d="100"/>
          <a:sy n="86" d="100"/>
        </p:scale>
        <p:origin x="42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کارهای وابسته </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شیوه اصلاح شده </a:t>
            </a: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نتایج آزمایشی</a:t>
            </a: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6000" b="1" dirty="0">
                <a:effectLst>
                  <a:outerShdw blurRad="38100" dist="38100" dir="2700000" algn="tl">
                    <a:srgbClr val="000000">
                      <a:alpha val="43137"/>
                    </a:srgbClr>
                  </a:outerShdw>
                </a:effectLst>
                <a:cs typeface="B Nazanin" panose="00000400000000000000" pitchFamily="2" charset="-78"/>
              </a:rPr>
              <a:t>الگوریتم خوشه بندی میانگین</a:t>
            </a:r>
            <a:r>
              <a:rPr lang="en-US" sz="6000" b="1" dirty="0">
                <a:effectLst>
                  <a:outerShdw blurRad="38100" dist="38100" dir="2700000" algn="tl">
                    <a:srgbClr val="000000">
                      <a:alpha val="43137"/>
                    </a:srgbClr>
                  </a:outerShdw>
                </a:effectLst>
                <a:cs typeface="B Nazanin" panose="00000400000000000000" pitchFamily="2" charset="-78"/>
              </a:rPr>
              <a:t>K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4/27</a:t>
            </a:r>
            <a:endParaRPr lang="en-US" dirty="0"/>
          </a:p>
        </p:txBody>
      </p:sp>
      <p:sp>
        <p:nvSpPr>
          <p:cNvPr id="25" name="TextBox 24"/>
          <p:cNvSpPr txBox="1"/>
          <p:nvPr/>
        </p:nvSpPr>
        <p:spPr>
          <a:xfrm>
            <a:off x="6384003" y="5905860"/>
            <a:ext cx="1412712"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الگوریتم خوشه بندی </a:t>
            </a:r>
          </a:p>
        </p:txBody>
      </p:sp>
    </p:spTree>
    <p:extLst>
      <p:ext uri="{BB962C8B-B14F-4D97-AF65-F5344CB8AC3E}">
        <p14:creationId xmlns:p14="http://schemas.microsoft.com/office/powerpoint/2010/main" val="3906350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کارهای وابسته </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شیوه اصلاح شده </a:t>
            </a: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نتایج آزمایشی</a:t>
            </a: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ایده اصلی رده بندی مجموعه داده های معلوم </a:t>
            </a:r>
            <a:r>
              <a:rPr lang="fa-IR" sz="2800" dirty="0" smtClean="0">
                <a:cs typeface="B Nazanin" panose="00000400000000000000" pitchFamily="2" charset="-78"/>
              </a:rPr>
              <a:t>در</a:t>
            </a:r>
            <a:r>
              <a:rPr lang="en-US" sz="2800" dirty="0" smtClean="0">
                <a:cs typeface="B Nazanin" panose="00000400000000000000" pitchFamily="2" charset="-78"/>
              </a:rPr>
              <a:t>k </a:t>
            </a:r>
            <a:r>
              <a:rPr lang="fa-IR" sz="2800" dirty="0" smtClean="0">
                <a:cs typeface="B Nazanin" panose="00000400000000000000" pitchFamily="2" charset="-78"/>
              </a:rPr>
              <a:t> خوشه </a:t>
            </a:r>
            <a:r>
              <a:rPr lang="fa-IR" sz="2800" dirty="0">
                <a:cs typeface="B Nazanin" panose="00000400000000000000" pitchFamily="2" charset="-78"/>
              </a:rPr>
              <a:t>مجزا می باشد، که </a:t>
            </a:r>
            <a:r>
              <a:rPr lang="fa-IR" sz="2800" dirty="0" smtClean="0">
                <a:cs typeface="B Nazanin" panose="00000400000000000000" pitchFamily="2" charset="-78"/>
              </a:rPr>
              <a:t>مقدار</a:t>
            </a:r>
            <a:r>
              <a:rPr lang="en-US" sz="2800" dirty="0" smtClean="0">
                <a:cs typeface="B Nazanin" panose="00000400000000000000" pitchFamily="2" charset="-78"/>
              </a:rPr>
              <a:t> k </a:t>
            </a:r>
            <a:r>
              <a:rPr lang="fa-IR" sz="2800" dirty="0">
                <a:cs typeface="B Nazanin" panose="00000400000000000000" pitchFamily="2" charset="-78"/>
              </a:rPr>
              <a:t>از قبل ثابت می باشد. این الگوریتم از دو فاز جداگانه تشکیل می شود: فاز اول تعریف </a:t>
            </a:r>
            <a:r>
              <a:rPr lang="en-US" sz="2800" dirty="0" smtClean="0">
                <a:cs typeface="B Nazanin" panose="00000400000000000000" pitchFamily="2" charset="-78"/>
              </a:rPr>
              <a:t> k</a:t>
            </a:r>
            <a:r>
              <a:rPr lang="fa-IR" sz="2800" dirty="0" smtClean="0">
                <a:cs typeface="B Nazanin" panose="00000400000000000000" pitchFamily="2" charset="-78"/>
              </a:rPr>
              <a:t>مرکز (مرکز </a:t>
            </a:r>
            <a:r>
              <a:rPr lang="fa-IR" sz="2800" dirty="0">
                <a:cs typeface="B Nazanin" panose="00000400000000000000" pitchFamily="2" charset="-78"/>
              </a:rPr>
              <a:t>واره</a:t>
            </a:r>
            <a:r>
              <a:rPr lang="fa-IR" sz="2800" dirty="0" smtClean="0">
                <a:cs typeface="B Nazanin" panose="00000400000000000000" pitchFamily="2" charset="-78"/>
              </a:rPr>
              <a:t>)، </a:t>
            </a:r>
            <a:r>
              <a:rPr lang="fa-IR" sz="2800" dirty="0">
                <a:cs typeface="B Nazanin" panose="00000400000000000000" pitchFamily="2" charset="-78"/>
              </a:rPr>
              <a:t>برای هرخوشه یکی می باشد. فاز بعدی، انتخاب هر نقطه متعلق به مجموعه داده های معلوم و ارتباط بین آن با نزدیک ترین مرکز.</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5/27</a:t>
            </a:r>
            <a:endParaRPr lang="en-US" dirty="0"/>
          </a:p>
        </p:txBody>
      </p:sp>
      <p:sp>
        <p:nvSpPr>
          <p:cNvPr id="25" name="TextBox 24"/>
          <p:cNvSpPr txBox="1"/>
          <p:nvPr/>
        </p:nvSpPr>
        <p:spPr>
          <a:xfrm>
            <a:off x="6384003" y="5905860"/>
            <a:ext cx="1412712"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الگوریتم خوشه بندی </a:t>
            </a:r>
          </a:p>
        </p:txBody>
      </p:sp>
    </p:spTree>
    <p:extLst>
      <p:ext uri="{BB962C8B-B14F-4D97-AF65-F5344CB8AC3E}">
        <p14:creationId xmlns:p14="http://schemas.microsoft.com/office/powerpoint/2010/main" val="7723043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کارهای وابسته </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شیوه اصلاح شده </a:t>
            </a: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نتایج آزمایشی</a:t>
            </a: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lnSpc>
                <a:spcPct val="150000"/>
              </a:lnSpc>
            </a:pPr>
            <a:r>
              <a:rPr lang="fa-IR" sz="2800" dirty="0">
                <a:cs typeface="B Nazanin" panose="00000400000000000000" pitchFamily="2" charset="-78"/>
              </a:rPr>
              <a:t>الگوریتم 1: </a:t>
            </a:r>
            <a:endParaRPr lang="fa-IR" sz="2800" dirty="0" smtClean="0">
              <a:cs typeface="B Nazanin" panose="00000400000000000000" pitchFamily="2" charset="-78"/>
            </a:endParaRPr>
          </a:p>
          <a:p>
            <a:pPr algn="r" rtl="1">
              <a:lnSpc>
                <a:spcPct val="150000"/>
              </a:lnSpc>
            </a:pPr>
            <a:r>
              <a:rPr lang="fa-IR" sz="2800" dirty="0" smtClean="0">
                <a:cs typeface="B Nazanin" panose="00000400000000000000" pitchFamily="2" charset="-78"/>
              </a:rPr>
              <a:t>الگوریتم </a:t>
            </a:r>
            <a:r>
              <a:rPr lang="fa-IR" sz="2800" dirty="0">
                <a:cs typeface="B Nazanin" panose="00000400000000000000" pitchFamily="2" charset="-78"/>
              </a:rPr>
              <a:t>خوشه بندی میانگین </a:t>
            </a:r>
            <a:r>
              <a:rPr lang="en-US" sz="2800" dirty="0">
                <a:cs typeface="B Nazanin" panose="00000400000000000000" pitchFamily="2" charset="-78"/>
              </a:rPr>
              <a:t>k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6/27</a:t>
            </a:r>
            <a:endParaRPr lang="en-US" dirty="0"/>
          </a:p>
        </p:txBody>
      </p:sp>
      <p:sp>
        <p:nvSpPr>
          <p:cNvPr id="25" name="TextBox 24"/>
          <p:cNvSpPr txBox="1"/>
          <p:nvPr/>
        </p:nvSpPr>
        <p:spPr>
          <a:xfrm>
            <a:off x="6384003" y="5905860"/>
            <a:ext cx="1412712"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الگوریتم خوشه بندی </a:t>
            </a:r>
          </a:p>
        </p:txBody>
      </p:sp>
      <p:pic>
        <p:nvPicPr>
          <p:cNvPr id="26" name="Picture 25"/>
          <p:cNvPicPr/>
          <p:nvPr/>
        </p:nvPicPr>
        <p:blipFill>
          <a:blip r:embed="rId2"/>
          <a:stretch>
            <a:fillRect/>
          </a:stretch>
        </p:blipFill>
        <p:spPr>
          <a:xfrm>
            <a:off x="437510" y="345716"/>
            <a:ext cx="4523215" cy="4881757"/>
          </a:xfrm>
          <a:prstGeom prst="rect">
            <a:avLst/>
          </a:prstGeom>
        </p:spPr>
      </p:pic>
    </p:spTree>
    <p:extLst>
      <p:ext uri="{BB962C8B-B14F-4D97-AF65-F5344CB8AC3E}">
        <p14:creationId xmlns:p14="http://schemas.microsoft.com/office/powerpoint/2010/main" val="13007589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کارهای وابسته </a:t>
            </a: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شیوه اصلاح شده </a:t>
            </a: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نتایج آزمایشی</a:t>
            </a: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الگوریتم </a:t>
            </a:r>
            <a:r>
              <a:rPr lang="fa-IR" sz="2800" dirty="0" smtClean="0">
                <a:cs typeface="B Nazanin" panose="00000400000000000000" pitchFamily="2" charset="-78"/>
              </a:rPr>
              <a:t>میانگین</a:t>
            </a:r>
            <a:r>
              <a:rPr lang="en-US" sz="2800" dirty="0" smtClean="0">
                <a:cs typeface="B Nazanin" panose="00000400000000000000" pitchFamily="2" charset="-78"/>
              </a:rPr>
              <a:t> k </a:t>
            </a:r>
            <a:r>
              <a:rPr lang="fa-IR" sz="2800" dirty="0">
                <a:cs typeface="B Nazanin" panose="00000400000000000000" pitchFamily="2" charset="-78"/>
              </a:rPr>
              <a:t>نوعی الگوریتم خوشه بندی است، اشکال اصلی این الگوریتم آن است که خوشه های متفاوتی برای مجموعه مقادیر گوناگون مراکز اولیه تولید می کند. کیفیت خوشه های نهایی تا حد زیادی به انتخاب مراکز اولیه بستگی دارد. الگوریتم </a:t>
            </a:r>
            <a:r>
              <a:rPr lang="fa-IR" sz="2800" dirty="0" smtClean="0">
                <a:cs typeface="B Nazanin" panose="00000400000000000000" pitchFamily="2" charset="-78"/>
              </a:rPr>
              <a:t>میانگین</a:t>
            </a:r>
            <a:r>
              <a:rPr lang="en-US" sz="2800" dirty="0" smtClean="0">
                <a:cs typeface="B Nazanin" panose="00000400000000000000" pitchFamily="2" charset="-78"/>
              </a:rPr>
              <a:t> k </a:t>
            </a:r>
            <a:r>
              <a:rPr lang="fa-IR" sz="2800" dirty="0">
                <a:cs typeface="B Nazanin" panose="00000400000000000000" pitchFamily="2" charset="-78"/>
              </a:rPr>
              <a:t>از لحاظ محاسباتی هزینه بر بوده و نیازمند زمان متناسب با حاصل ضرب تعداد آیتم های داده ، تعداد خوشه ها و تعداد تکرارها می باشد.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7/27</a:t>
            </a:r>
            <a:endParaRPr lang="en-US" dirty="0"/>
          </a:p>
        </p:txBody>
      </p:sp>
      <p:sp>
        <p:nvSpPr>
          <p:cNvPr id="25" name="TextBox 24"/>
          <p:cNvSpPr txBox="1"/>
          <p:nvPr/>
        </p:nvSpPr>
        <p:spPr>
          <a:xfrm>
            <a:off x="6384003" y="5905860"/>
            <a:ext cx="1412712"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الگوریتم خوشه بندی </a:t>
            </a:r>
          </a:p>
        </p:txBody>
      </p:sp>
    </p:spTree>
    <p:extLst>
      <p:ext uri="{BB962C8B-B14F-4D97-AF65-F5344CB8AC3E}">
        <p14:creationId xmlns:p14="http://schemas.microsoft.com/office/powerpoint/2010/main" val="25086562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214</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2017-03-09T10:53:13Z</dcterms:modified>
</cp:coreProperties>
</file>