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بررسی ادبیات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نظریه </a:t>
            </a:r>
            <a:r>
              <a:rPr lang="en-US" b="1" dirty="0">
                <a:solidFill>
                  <a:schemeClr val="bg1"/>
                </a:solidFill>
                <a:cs typeface="B Nazanin" panose="00000400000000000000" pitchFamily="2" charset="-78"/>
              </a:rPr>
              <a:t>ANFIS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طراحی تحقیقات 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</a:p>
          <a:p>
            <a:pPr algn="ctr" rtl="1"/>
            <a:r>
              <a:rPr lang="fa-IR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نظریه </a:t>
            </a:r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ANFIS</a:t>
            </a:r>
            <a:endParaRPr lang="fa-IR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9</a:t>
            </a:r>
            <a:r>
              <a:rPr lang="en-US" sz="2400" dirty="0" smtClean="0"/>
              <a:t>/</a:t>
            </a:r>
            <a:r>
              <a:rPr lang="fa-IR" sz="2400" dirty="0" smtClean="0"/>
              <a:t>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06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بررسی ادبیات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نظریه </a:t>
            </a:r>
            <a:r>
              <a:rPr lang="en-US" b="1" dirty="0">
                <a:solidFill>
                  <a:schemeClr val="bg1"/>
                </a:solidFill>
                <a:cs typeface="B Nazanin" panose="00000400000000000000" pitchFamily="2" charset="-78"/>
              </a:rPr>
              <a:t>ANFIS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طراحی تحقیقات 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 2" panose="05020102010507070707" pitchFamily="18" charset="2"/>
              <a:buChar char="·"/>
            </a:pPr>
            <a:r>
              <a:rPr lang="fa-IR" sz="2800" dirty="0">
                <a:cs typeface="B Nazanin" panose="00000400000000000000" pitchFamily="2" charset="-78"/>
              </a:rPr>
              <a:t>هر دو شبکه عصبی مصنوعی و منطق فازی در </a:t>
            </a:r>
            <a:r>
              <a:rPr lang="fa-IR" sz="2800" dirty="0" smtClean="0">
                <a:cs typeface="B Nazanin" panose="00000400000000000000" pitchFamily="2" charset="-78"/>
              </a:rPr>
              <a:t>معماری</a:t>
            </a:r>
            <a:r>
              <a:rPr lang="en-US" sz="2800" dirty="0" smtClean="0">
                <a:cs typeface="B Nazanin" panose="00000400000000000000" pitchFamily="2" charset="-78"/>
              </a:rPr>
              <a:t>ANFIS </a:t>
            </a:r>
            <a:r>
              <a:rPr lang="fa-IR" sz="2800" dirty="0" smtClean="0">
                <a:cs typeface="B Nazanin" panose="00000400000000000000" pitchFamily="2" charset="-78"/>
              </a:rPr>
              <a:t> استفاده </a:t>
            </a:r>
            <a:r>
              <a:rPr lang="fa-IR" sz="2800" dirty="0">
                <a:cs typeface="B Nazanin" panose="00000400000000000000" pitchFamily="2" charset="-78"/>
              </a:rPr>
              <a:t>شده </a:t>
            </a:r>
            <a:r>
              <a:rPr lang="fa-IR" sz="2800" dirty="0" smtClean="0">
                <a:cs typeface="B Nazanin" panose="00000400000000000000" pitchFamily="2" charset="-78"/>
              </a:rPr>
              <a:t>است. </a:t>
            </a:r>
            <a:r>
              <a:rPr lang="en-US" sz="2800" dirty="0" smtClean="0">
                <a:cs typeface="B Nazanin" panose="00000400000000000000" pitchFamily="2" charset="-78"/>
              </a:rPr>
              <a:t>ANFIS </a:t>
            </a:r>
            <a:r>
              <a:rPr lang="fa-IR" sz="2800" dirty="0" smtClean="0">
                <a:cs typeface="B Nazanin" panose="00000400000000000000" pitchFamily="2" charset="-78"/>
              </a:rPr>
              <a:t> شامل قوانین</a:t>
            </a:r>
            <a:r>
              <a:rPr lang="en-US" sz="2800" dirty="0" smtClean="0">
                <a:cs typeface="B Nazanin" panose="00000400000000000000" pitchFamily="2" charset="-78"/>
              </a:rPr>
              <a:t>IF-THEN </a:t>
            </a:r>
            <a:r>
              <a:rPr lang="fa-IR" sz="2800" dirty="0" smtClean="0">
                <a:cs typeface="B Nazanin" panose="00000400000000000000" pitchFamily="2" charset="-78"/>
              </a:rPr>
              <a:t> و </a:t>
            </a:r>
            <a:r>
              <a:rPr lang="fa-IR" sz="2800" dirty="0">
                <a:cs typeface="B Nazanin" panose="00000400000000000000" pitchFamily="2" charset="-78"/>
              </a:rPr>
              <a:t>زوج های ورودی – خروجی است . همچنین برای آموزش </a:t>
            </a:r>
            <a:r>
              <a:rPr lang="en-US" sz="2800" dirty="0" smtClean="0">
                <a:cs typeface="B Nazanin" panose="00000400000000000000" pitchFamily="2" charset="-78"/>
              </a:rPr>
              <a:t>ANFIS</a:t>
            </a:r>
            <a:r>
              <a:rPr lang="fa-IR" sz="2800" dirty="0" smtClean="0">
                <a:cs typeface="B Nazanin" panose="00000400000000000000" pitchFamily="2" charset="-78"/>
              </a:rPr>
              <a:t> و یادگیری </a:t>
            </a:r>
            <a:r>
              <a:rPr lang="fa-IR" sz="2800" dirty="0">
                <a:cs typeface="B Nazanin" panose="00000400000000000000" pitchFamily="2" charset="-78"/>
              </a:rPr>
              <a:t>الگوریتم ها از شبکه های عصبی استفاده می </a:t>
            </a:r>
            <a:r>
              <a:rPr lang="fa-IR" sz="2800" dirty="0" smtClean="0">
                <a:cs typeface="B Nazanin" panose="00000400000000000000" pitchFamily="2" charset="-78"/>
              </a:rPr>
              <a:t>شود. </a:t>
            </a:r>
            <a:r>
              <a:rPr lang="fa-IR" sz="2800" dirty="0">
                <a:cs typeface="B Nazanin" panose="00000400000000000000" pitchFamily="2" charset="-78"/>
              </a:rPr>
              <a:t>برای ساده کردن </a:t>
            </a:r>
            <a:r>
              <a:rPr lang="fa-IR" sz="2800" dirty="0" smtClean="0">
                <a:cs typeface="B Nazanin" panose="00000400000000000000" pitchFamily="2" charset="-78"/>
              </a:rPr>
              <a:t>توضیحات، </a:t>
            </a:r>
            <a:r>
              <a:rPr lang="fa-IR" sz="2800" dirty="0">
                <a:cs typeface="B Nazanin" panose="00000400000000000000" pitchFamily="2" charset="-78"/>
              </a:rPr>
              <a:t>سیستم استنتاج فازی مورد </a:t>
            </a:r>
            <a:r>
              <a:rPr lang="fa-IR" sz="2800" dirty="0" smtClean="0">
                <a:cs typeface="B Nazanin" panose="00000400000000000000" pitchFamily="2" charset="-78"/>
              </a:rPr>
              <a:t>نظر، </a:t>
            </a:r>
            <a:r>
              <a:rPr lang="fa-IR" sz="2800" dirty="0">
                <a:cs typeface="B Nazanin" panose="00000400000000000000" pitchFamily="2" charset="-78"/>
              </a:rPr>
              <a:t>فرض شده که دارای دو </a:t>
            </a:r>
            <a:r>
              <a:rPr lang="fa-IR" sz="2800" dirty="0" smtClean="0">
                <a:cs typeface="B Nazanin" panose="00000400000000000000" pitchFamily="2" charset="-78"/>
              </a:rPr>
              <a:t>ورودی</a:t>
            </a:r>
            <a:r>
              <a:rPr lang="en-US" sz="2800" dirty="0" smtClean="0">
                <a:cs typeface="B Nazanin" panose="00000400000000000000" pitchFamily="2" charset="-78"/>
              </a:rPr>
              <a:t>(</a:t>
            </a:r>
            <a:r>
              <a:rPr lang="en-US" sz="2800" dirty="0" err="1" smtClean="0">
                <a:cs typeface="B Nazanin" panose="00000400000000000000" pitchFamily="2" charset="-78"/>
              </a:rPr>
              <a:t>x,y</a:t>
            </a:r>
            <a:r>
              <a:rPr lang="en-US" sz="2800" dirty="0" smtClean="0">
                <a:cs typeface="B Nazanin" panose="00000400000000000000" pitchFamily="2" charset="-78"/>
              </a:rPr>
              <a:t>)</a:t>
            </a:r>
            <a:r>
              <a:rPr lang="fa-IR" sz="2800" dirty="0" smtClean="0">
                <a:cs typeface="B Nazanin" panose="00000400000000000000" pitchFamily="2" charset="-78"/>
              </a:rPr>
              <a:t> و </a:t>
            </a:r>
            <a:r>
              <a:rPr lang="fa-IR" sz="2800" dirty="0">
                <a:cs typeface="B Nazanin" panose="00000400000000000000" pitchFamily="2" charset="-78"/>
              </a:rPr>
              <a:t>یک </a:t>
            </a:r>
            <a:r>
              <a:rPr lang="fa-IR" sz="2800" dirty="0" smtClean="0">
                <a:cs typeface="B Nazanin" panose="00000400000000000000" pitchFamily="2" charset="-78"/>
              </a:rPr>
              <a:t>خروجی</a:t>
            </a:r>
            <a:r>
              <a:rPr lang="en-US" sz="2800" dirty="0" smtClean="0">
                <a:cs typeface="B Nazanin" panose="00000400000000000000" pitchFamily="2" charset="-78"/>
              </a:rPr>
              <a:t>(z</a:t>
            </a:r>
            <a:r>
              <a:rPr lang="en-US" sz="2800" dirty="0">
                <a:cs typeface="B Nazanin" panose="00000400000000000000" pitchFamily="2" charset="-78"/>
              </a:rPr>
              <a:t>) </a:t>
            </a:r>
            <a:r>
              <a:rPr lang="fa-IR" sz="2800" dirty="0" smtClean="0">
                <a:cs typeface="B Nazanin" panose="00000400000000000000" pitchFamily="2" charset="-78"/>
              </a:rPr>
              <a:t> است </a:t>
            </a:r>
            <a:r>
              <a:rPr lang="fa-IR" sz="2800" dirty="0">
                <a:cs typeface="B Nazanin" panose="00000400000000000000" pitchFamily="2" charset="-78"/>
              </a:rPr>
              <a:t>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10</a:t>
            </a:r>
            <a:r>
              <a:rPr lang="en-US" sz="2400" dirty="0" smtClean="0"/>
              <a:t>/</a:t>
            </a:r>
            <a:r>
              <a:rPr lang="fa-IR" sz="2400" dirty="0" smtClean="0"/>
              <a:t>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473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بررسی ادبیات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نظریه </a:t>
            </a:r>
            <a:r>
              <a:rPr lang="en-US" b="1" dirty="0">
                <a:solidFill>
                  <a:schemeClr val="bg1"/>
                </a:solidFill>
                <a:cs typeface="B Nazanin" panose="00000400000000000000" pitchFamily="2" charset="-78"/>
              </a:rPr>
              <a:t>ANFIS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طراحی تحقیقات 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 2" panose="05020102010507070707" pitchFamily="18" charset="2"/>
              <a:buChar char="·"/>
            </a:pPr>
            <a:r>
              <a:rPr lang="fa-IR" sz="2800" dirty="0">
                <a:cs typeface="B Nazanin" panose="00000400000000000000" pitchFamily="2" charset="-78"/>
              </a:rPr>
              <a:t>برای مرتبه اول مدل فازی </a:t>
            </a:r>
            <a:r>
              <a:rPr lang="fa-IR" sz="2800" dirty="0" smtClean="0">
                <a:cs typeface="B Nazanin" panose="00000400000000000000" pitchFamily="2" charset="-78"/>
              </a:rPr>
              <a:t>سوگنو، </a:t>
            </a:r>
            <a:r>
              <a:rPr lang="fa-IR" sz="2800" dirty="0">
                <a:cs typeface="B Nazanin" panose="00000400000000000000" pitchFamily="2" charset="-78"/>
              </a:rPr>
              <a:t>یک مجموعه قانون معمولی با قانون </a:t>
            </a:r>
            <a:r>
              <a:rPr lang="en-US" sz="2800" dirty="0">
                <a:cs typeface="B Nazanin" panose="00000400000000000000" pitchFamily="2" charset="-78"/>
              </a:rPr>
              <a:t>if-then </a:t>
            </a:r>
            <a:r>
              <a:rPr lang="fa-IR" sz="2800" dirty="0" smtClean="0">
                <a:cs typeface="B Nazanin" panose="00000400000000000000" pitchFamily="2" charset="-78"/>
              </a:rPr>
              <a:t> فازی </a:t>
            </a:r>
            <a:r>
              <a:rPr lang="fa-IR" sz="2800" dirty="0">
                <a:cs typeface="B Nazanin" panose="00000400000000000000" pitchFamily="2" charset="-78"/>
              </a:rPr>
              <a:t>اساسی می تواند به صورت زیر بیان شود</a:t>
            </a:r>
            <a:r>
              <a:rPr lang="fa-IR" sz="2800" dirty="0" smtClean="0">
                <a:cs typeface="B Nazanin" panose="00000400000000000000" pitchFamily="2" charset="-78"/>
              </a:rPr>
              <a:t>:</a:t>
            </a:r>
          </a:p>
          <a:p>
            <a:pPr marL="457200" indent="-457200" algn="just" rtl="1">
              <a:lnSpc>
                <a:spcPct val="150000"/>
              </a:lnSpc>
              <a:buFont typeface="Wingdings 2" panose="05020102010507070707" pitchFamily="18" charset="2"/>
              <a:buChar char="·"/>
            </a:pPr>
            <a:endParaRPr lang="fa-IR" sz="2800" dirty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 2" panose="05020102010507070707" pitchFamily="18" charset="2"/>
              <a:buChar char="·"/>
            </a:pPr>
            <a:endParaRPr lang="fa-IR" sz="28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 2" panose="05020102010507070707" pitchFamily="18" charset="2"/>
              <a:buChar char="·"/>
            </a:pPr>
            <a:r>
              <a:rPr lang="fa-IR" sz="2800" dirty="0">
                <a:cs typeface="B Nazanin" panose="00000400000000000000" pitchFamily="2" charset="-78"/>
              </a:rPr>
              <a:t>که در آن </a:t>
            </a:r>
            <a:r>
              <a:rPr lang="en-US" sz="2800" dirty="0">
                <a:cs typeface="B Nazanin" panose="00000400000000000000" pitchFamily="2" charset="-78"/>
              </a:rPr>
              <a:t>P، R، </a:t>
            </a:r>
            <a:r>
              <a:rPr lang="fa-IR" sz="2800" dirty="0" smtClean="0">
                <a:cs typeface="B Nazanin" panose="00000400000000000000" pitchFamily="2" charset="-78"/>
              </a:rPr>
              <a:t>و</a:t>
            </a:r>
            <a:r>
              <a:rPr lang="en-US" sz="2800" dirty="0" smtClean="0">
                <a:cs typeface="B Nazanin" panose="00000400000000000000" pitchFamily="2" charset="-78"/>
              </a:rPr>
              <a:t>q </a:t>
            </a:r>
            <a:r>
              <a:rPr lang="fa-IR" sz="2800" dirty="0" smtClean="0">
                <a:cs typeface="B Nazanin" panose="00000400000000000000" pitchFamily="2" charset="-78"/>
              </a:rPr>
              <a:t> پارامترهای </a:t>
            </a:r>
            <a:r>
              <a:rPr lang="fa-IR" sz="2800" dirty="0">
                <a:cs typeface="B Nazanin" panose="00000400000000000000" pitchFamily="2" charset="-78"/>
              </a:rPr>
              <a:t>خروجی خطی </a:t>
            </a:r>
            <a:r>
              <a:rPr lang="fa-IR" sz="2800" dirty="0" smtClean="0">
                <a:cs typeface="B Nazanin" panose="00000400000000000000" pitchFamily="2" charset="-78"/>
              </a:rPr>
              <a:t>هستند. معماری</a:t>
            </a:r>
            <a:r>
              <a:rPr lang="en-US" sz="2800" dirty="0" smtClean="0">
                <a:cs typeface="B Nazanin" panose="00000400000000000000" pitchFamily="2" charset="-78"/>
              </a:rPr>
              <a:t>ANFIS </a:t>
            </a:r>
            <a:r>
              <a:rPr lang="fa-IR" sz="2800" dirty="0" smtClean="0">
                <a:cs typeface="B Nazanin" panose="00000400000000000000" pitchFamily="2" charset="-78"/>
              </a:rPr>
              <a:t> با </a:t>
            </a:r>
            <a:r>
              <a:rPr lang="fa-IR" sz="2800" dirty="0">
                <a:cs typeface="B Nazanin" panose="00000400000000000000" pitchFamily="2" charset="-78"/>
              </a:rPr>
              <a:t>دو ورودی و یک خروجی در شکل 1 نشان داده شده است.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 2" panose="05020102010507070707" pitchFamily="18" charset="2"/>
              <a:buChar char="·"/>
            </a:pP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11</a:t>
            </a:r>
            <a:r>
              <a:rPr lang="en-US" sz="2400" dirty="0" smtClean="0"/>
              <a:t>/</a:t>
            </a:r>
            <a:r>
              <a:rPr lang="fa-IR" sz="2400" dirty="0" smtClean="0"/>
              <a:t>31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367495" y="2342716"/>
            <a:ext cx="5160469" cy="58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493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بررسی ادبیات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نظریه </a:t>
            </a:r>
            <a:r>
              <a:rPr lang="en-US" b="1" dirty="0">
                <a:solidFill>
                  <a:schemeClr val="bg1"/>
                </a:solidFill>
                <a:cs typeface="B Nazanin" panose="00000400000000000000" pitchFamily="2" charset="-78"/>
              </a:rPr>
              <a:t>ANFIS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طراحی تحقیقات 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شکل1 : </a:t>
            </a:r>
            <a:r>
              <a:rPr lang="fa-IR" sz="2800" dirty="0" smtClean="0">
                <a:cs typeface="B Nazanin" panose="00000400000000000000" pitchFamily="2" charset="-78"/>
              </a:rPr>
              <a:t>معماری</a:t>
            </a:r>
            <a:r>
              <a:rPr lang="en-US" sz="2800" dirty="0" smtClean="0">
                <a:cs typeface="B Nazanin" panose="00000400000000000000" pitchFamily="2" charset="-78"/>
              </a:rPr>
              <a:t>ANFIS 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</a:p>
          <a:p>
            <a:pPr algn="r" rtl="1">
              <a:lnSpc>
                <a:spcPct val="150000"/>
              </a:lnSpc>
            </a:pPr>
            <a:r>
              <a:rPr lang="fa-IR" sz="2800" dirty="0" smtClean="0">
                <a:cs typeface="B Nazanin" panose="00000400000000000000" pitchFamily="2" charset="-78"/>
              </a:rPr>
              <a:t>با 2 ورودی و 9 قانون. 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12</a:t>
            </a:r>
            <a:r>
              <a:rPr lang="en-US" sz="2400" dirty="0" smtClean="0"/>
              <a:t>/</a:t>
            </a:r>
            <a:r>
              <a:rPr lang="fa-IR" sz="2400" dirty="0" smtClean="0"/>
              <a:t>31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1010350" y="324988"/>
            <a:ext cx="4860514" cy="4956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233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198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 2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2017-03-16T09:41:45Z</dcterms:modified>
</cp:coreProperties>
</file>