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بازبینی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تاثیر منابع اصلی بر روی بازده محصولات </a:t>
            </a:r>
            <a:r>
              <a:rPr lang="fa-IR" sz="2800" b="1" u="sng" dirty="0" smtClean="0">
                <a:cs typeface="B Nazanin" panose="00000400000000000000" pitchFamily="2" charset="-78"/>
              </a:rPr>
              <a:t>غذایی</a:t>
            </a:r>
          </a:p>
          <a:p>
            <a:pPr algn="just" rtl="1">
              <a:lnSpc>
                <a:spcPct val="150000"/>
              </a:lnSpc>
            </a:pPr>
            <a:endParaRPr lang="fa-IR" sz="105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|"/>
            </a:pPr>
            <a:r>
              <a:rPr lang="fa-IR" sz="2800" dirty="0">
                <a:cs typeface="B Nazanin" panose="00000400000000000000" pitchFamily="2" charset="-78"/>
              </a:rPr>
              <a:t>بازده محصولات غذایی از ایالتی تا ایالت دیگر، و همچنین در داخل ایالت بعلت تغییرات کشاورزی-آب و هوایی، تنوع </a:t>
            </a:r>
            <a:r>
              <a:rPr lang="fa-IR" sz="2800" dirty="0" smtClean="0">
                <a:cs typeface="B Nazanin" panose="00000400000000000000" pitchFamily="2" charset="-78"/>
              </a:rPr>
              <a:t>تکنولوژیکی </a:t>
            </a:r>
            <a:r>
              <a:rPr lang="fa-IR" sz="2800" dirty="0">
                <a:cs typeface="B Nazanin" panose="00000400000000000000" pitchFamily="2" charset="-78"/>
              </a:rPr>
              <a:t>و اختلافات اجتماعی-اقتصادی متغیر است. </a:t>
            </a:r>
          </a:p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|"/>
            </a:pPr>
            <a:r>
              <a:rPr lang="fa-IR" sz="2800" dirty="0">
                <a:cs typeface="B Nazanin" panose="00000400000000000000" pitchFamily="2" charset="-78"/>
              </a:rPr>
              <a:t>عوامل اصلی که نیازمند سرمایه گذاری بیشتری هستند، یعنی به اختصار، کود شیمیایی، آبیاری و نیروی مزرعه، انتخاب شدند تا تاثیر آنها را بر روی بازده محصول از طریق برگشت های خطی چندگانه ارزیابی کنند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fa-IR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20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581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بازبینی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گرایش به استفاده از نیروی مزرعه و تاثیر آن بر روی بازده </a:t>
            </a:r>
            <a:r>
              <a:rPr lang="fa-IR" sz="2800" b="1" u="sng" dirty="0" smtClean="0">
                <a:cs typeface="B Nazanin" panose="00000400000000000000" pitchFamily="2" charset="-78"/>
              </a:rPr>
              <a:t>حبوبات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6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|"/>
            </a:pPr>
            <a:r>
              <a:rPr lang="fa-IR" sz="2800" dirty="0" smtClean="0">
                <a:cs typeface="B Nazanin" panose="00000400000000000000" pitchFamily="2" charset="-78"/>
              </a:rPr>
              <a:t>سینگ </a:t>
            </a:r>
            <a:r>
              <a:rPr lang="fa-IR" sz="2800" dirty="0">
                <a:cs typeface="B Nazanin" panose="00000400000000000000" pitchFamily="2" charset="-78"/>
              </a:rPr>
              <a:t>و </a:t>
            </a:r>
            <a:r>
              <a:rPr lang="fa-IR" sz="2800" dirty="0" smtClean="0">
                <a:cs typeface="B Nazanin" panose="00000400000000000000" pitchFamily="2" charset="-78"/>
              </a:rPr>
              <a:t>دی </a:t>
            </a:r>
            <a:r>
              <a:rPr lang="fa-IR" sz="2800" dirty="0">
                <a:cs typeface="B Nazanin" panose="00000400000000000000" pitchFamily="2" charset="-78"/>
              </a:rPr>
              <a:t>و آلام و سینگ، این موضوع را تحلیل کردند که وقتی کشاورزان از کشاورزی سنتی به کشاورزی علمی تغییر پیدا کردند و سرعت چیدن محصولات را افزایش دادند، استفاده از تراکتور، ماشین، و موتورهای الکتریکی همراه با تجهیزات مربوطه افزایش پیدا کرده است.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21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878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بازبینی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|"/>
            </a:pPr>
            <a:r>
              <a:rPr lang="fa-IR" sz="2800" dirty="0">
                <a:cs typeface="B Nazanin" panose="00000400000000000000" pitchFamily="2" charset="-78"/>
              </a:rPr>
              <a:t>البته بعلت تفاوت های کشاورزی-بوم شناختی، تراکم جمعیت بالا، و اختلافات اجتماعی-اقتصادی، یک سناریوی مکانیزه کردن متفاوت در هند دیده میشود. شکل 1 تنوع شدت های تراکتور را در حالت های مختلف نشان میدهد.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22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137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بازبینی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dirty="0">
                <a:cs typeface="B Nazanin" panose="00000400000000000000" pitchFamily="2" charset="-78"/>
              </a:rPr>
              <a:t>شکل 1- شدت تراکتور در جهت </a:t>
            </a:r>
            <a:r>
              <a:rPr lang="fa-IR" sz="2400" dirty="0" smtClean="0">
                <a:cs typeface="B Nazanin" panose="00000400000000000000" pitchFamily="2" charset="-78"/>
              </a:rPr>
              <a:t>ایالت</a:t>
            </a:r>
          </a:p>
          <a:p>
            <a:pPr algn="r" rtl="1">
              <a:lnSpc>
                <a:spcPct val="150000"/>
              </a:lnSpc>
            </a:pPr>
            <a:r>
              <a:rPr lang="fa-IR" sz="2400" dirty="0" smtClean="0">
                <a:cs typeface="B Nazanin" panose="00000400000000000000" pitchFamily="2" charset="-78"/>
              </a:rPr>
              <a:t> در </a:t>
            </a:r>
            <a:r>
              <a:rPr lang="fa-IR" sz="2400" dirty="0">
                <a:cs typeface="B Nazanin" panose="00000400000000000000" pitchFamily="2" charset="-78"/>
              </a:rPr>
              <a:t>هند در سال 2003-2004</a:t>
            </a:r>
            <a:endParaRPr lang="fa-IR" sz="24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23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343783" y="248944"/>
            <a:ext cx="3630907" cy="537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967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252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 3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2017-03-04T05:03:17Z</dcterms:modified>
</cp:coreProperties>
</file>