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38" autoAdjust="0"/>
    <p:restoredTop sz="94660"/>
  </p:normalViewPr>
  <p:slideViewPr>
    <p:cSldViewPr snapToGrid="0">
      <p:cViewPr>
        <p:scale>
          <a:sx n="66" d="100"/>
          <a:sy n="66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توسعه فرضیه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روش تحقیق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بحث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آنالیز حساسیت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1"/>
            <a:r>
              <a:rPr lang="fa-IR" sz="5400" b="1" dirty="0" smtClean="0">
                <a:cs typeface="B Nazanin" panose="00000400000000000000" pitchFamily="2" charset="-78"/>
              </a:rPr>
              <a:t>روش </a:t>
            </a:r>
            <a:r>
              <a:rPr lang="fa-IR" sz="5400" b="1" dirty="0">
                <a:cs typeface="B Nazanin" panose="00000400000000000000" pitchFamily="2" charset="-78"/>
              </a:rPr>
              <a:t>تحقیق و انتخاب نمونه </a:t>
            </a:r>
            <a:endParaRPr lang="en-US" sz="54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514350" indent="-514350" algn="just" rtl="1">
              <a:lnSpc>
                <a:spcPct val="150000"/>
              </a:lnSpc>
              <a:buAutoNum type="arabicParenBoth"/>
            </a:pPr>
            <a:r>
              <a:rPr lang="fa-IR" sz="2800" b="1" dirty="0" smtClean="0">
                <a:cs typeface="B Nazanin" panose="00000400000000000000" pitchFamily="2" charset="-78"/>
              </a:rPr>
              <a:t>تخمین </a:t>
            </a:r>
            <a:r>
              <a:rPr lang="fa-IR" sz="2800" b="1" dirty="0">
                <a:cs typeface="B Nazanin" panose="00000400000000000000" pitchFamily="2" charset="-78"/>
              </a:rPr>
              <a:t>کیفیت حسابداری تعهدی و مولفه های آن 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آنالیز تجربی به متریک </a:t>
            </a:r>
            <a:r>
              <a:rPr lang="en-US" sz="2800" dirty="0" smtClean="0">
                <a:cs typeface="B Nazanin" panose="00000400000000000000" pitchFamily="2" charset="-78"/>
              </a:rPr>
              <a:t>AQ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تقسیم بندی آن به مولفه های ذاتی و اختیاری نیاز دارد. </a:t>
            </a:r>
            <a:r>
              <a:rPr lang="fa-IR" sz="2800" dirty="0" smtClean="0">
                <a:cs typeface="B Nazanin" panose="00000400000000000000" pitchFamily="2" charset="-78"/>
              </a:rPr>
              <a:t>شیوه</a:t>
            </a:r>
            <a:r>
              <a:rPr lang="en-US" sz="2800" dirty="0" err="1" smtClean="0">
                <a:cs typeface="B Nazanin" panose="00000400000000000000" pitchFamily="2" charset="-78"/>
              </a:rPr>
              <a:t>Dechow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و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Dichev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برای دستیابی به دقت اطلاعاتی صورت مالی استفاده می شود. مدل آنها نشان می دهد که زمان بندی پیشرفت ها و فداکاری های اقتصادی شرکت اغلب با زمان بندی جریانات نقدی وابسته تفاوت دارد.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8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توسعه فرضیه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روش تحقیق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بحث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آنالیز حساسیت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fa-I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بنابراین </a:t>
            </a:r>
            <a:r>
              <a:rPr lang="fa-IR" sz="2800" dirty="0">
                <a:cs typeface="B Nazanin" panose="00000400000000000000" pitchFamily="2" charset="-78"/>
              </a:rPr>
              <a:t>مدل </a:t>
            </a:r>
            <a:r>
              <a:rPr lang="en-US" sz="2800" dirty="0" err="1">
                <a:cs typeface="B Nazanin" panose="00000400000000000000" pitchFamily="2" charset="-78"/>
              </a:rPr>
              <a:t>Dechow</a:t>
            </a:r>
            <a:r>
              <a:rPr lang="en-US" sz="2800" dirty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err="1">
                <a:cs typeface="B Nazanin" panose="00000400000000000000" pitchFamily="2" charset="-78"/>
              </a:rPr>
              <a:t>Dichev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، با بهره گیری از جریانات نقدی تاخیری و اصلی در مدل حسابداری تعهدی، به بررسی این قبیل اختلافات زمان بندی می پردازد  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 smtClean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368229" y="3244107"/>
            <a:ext cx="6904574" cy="78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6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توسعه فرضیه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روش تحقیق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بحث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آنالیز حساسیت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ar-SA" sz="2800" dirty="0" smtClean="0">
                <a:cs typeface="B Nazanin" panose="00000400000000000000" pitchFamily="2" charset="-78"/>
              </a:rPr>
              <a:t>در </a:t>
            </a:r>
            <a:r>
              <a:rPr lang="ar-SA" sz="2800" dirty="0">
                <a:cs typeface="B Nazanin" panose="00000400000000000000" pitchFamily="2" charset="-78"/>
              </a:rPr>
              <a:t>این رابطه برای شرکت </a:t>
            </a:r>
            <a:r>
              <a:rPr lang="en-US" sz="2800" dirty="0">
                <a:cs typeface="B Nazanin" panose="00000400000000000000" pitchFamily="2" charset="-78"/>
              </a:rPr>
              <a:t>j</a:t>
            </a:r>
            <a:r>
              <a:rPr lang="fa-IR" sz="2800" dirty="0">
                <a:cs typeface="B Nazanin" panose="00000400000000000000" pitchFamily="2" charset="-78"/>
              </a:rPr>
              <a:t> ، </a:t>
            </a:r>
            <a:r>
              <a:rPr lang="en-US" sz="2800" dirty="0" err="1">
                <a:cs typeface="B Nazanin" panose="00000400000000000000" pitchFamily="2" charset="-78"/>
              </a:rPr>
              <a:t>TCA</a:t>
            </a:r>
            <a:r>
              <a:rPr lang="en-US" sz="2800" baseline="-25000" dirty="0" err="1">
                <a:cs typeface="B Nazanin" panose="00000400000000000000" pitchFamily="2" charset="-78"/>
              </a:rPr>
              <a:t>j,t</a:t>
            </a:r>
            <a:r>
              <a:rPr lang="en-US" sz="2800" baseline="-25000" dirty="0">
                <a:cs typeface="B Nazanin" panose="00000400000000000000" pitchFamily="2" charset="-78"/>
              </a:rPr>
              <a:t> </a:t>
            </a:r>
            <a:r>
              <a:rPr lang="fa-IR" sz="2800" baseline="-250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تعهدات </a:t>
            </a:r>
            <a:r>
              <a:rPr lang="ar-SA" sz="2800" dirty="0">
                <a:cs typeface="B Nazanin" panose="00000400000000000000" pitchFamily="2" charset="-78"/>
              </a:rPr>
              <a:t>و معوقه های جاری کل در سال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را نشان می دهد که به صورت سود قبل از استهلاک منهای جریان نقدی عملیاتی اندازه گیری شده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err="1" smtClean="0">
                <a:cs typeface="B Nazanin" panose="00000400000000000000" pitchFamily="2" charset="-78"/>
              </a:rPr>
              <a:t>CFO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j,t</a:t>
            </a:r>
            <a:r>
              <a:rPr lang="fa-IR" sz="2800" baseline="-25000" dirty="0" smtClean="0">
                <a:cs typeface="B Nazanin" panose="00000400000000000000" pitchFamily="2" charset="-78"/>
              </a:rPr>
              <a:t> </a:t>
            </a:r>
            <a:r>
              <a:rPr lang="en-US" sz="2800" baseline="-250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جریان نقدی در عملیات ها و فعالیتهای انجام شده در سال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err="1" smtClean="0">
                <a:cs typeface="B Nazanin" panose="00000400000000000000" pitchFamily="2" charset="-78"/>
              </a:rPr>
              <a:t>REV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j,t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تغییر </a:t>
            </a:r>
            <a:r>
              <a:rPr lang="ar-SA" sz="2800" dirty="0">
                <a:cs typeface="B Nazanin" panose="00000400000000000000" pitchFamily="2" charset="-78"/>
              </a:rPr>
              <a:t>درآمد و سودعملیاتی بین سال </a:t>
            </a:r>
            <a:r>
              <a:rPr lang="en-US" sz="2800" dirty="0">
                <a:cs typeface="B Nazanin" panose="00000400000000000000" pitchFamily="2" charset="-78"/>
              </a:rPr>
              <a:t>t-1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، </a:t>
            </a:r>
            <a:r>
              <a:rPr lang="en-US" sz="2800" dirty="0" err="1">
                <a:cs typeface="B Nazanin" panose="00000400000000000000" pitchFamily="2" charset="-78"/>
              </a:rPr>
              <a:t>PPE</a:t>
            </a:r>
            <a:r>
              <a:rPr lang="en-US" sz="2800" baseline="-25000" dirty="0" err="1">
                <a:cs typeface="B Nazanin" panose="00000400000000000000" pitchFamily="2" charset="-78"/>
              </a:rPr>
              <a:t>j,t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اموال </a:t>
            </a:r>
            <a:r>
              <a:rPr lang="ar-SA" sz="2800" dirty="0">
                <a:cs typeface="B Nazanin" panose="00000400000000000000" pitchFamily="2" charset="-78"/>
              </a:rPr>
              <a:t>و مستغلات ، کارخانه و تجهیزات ناخالص در سال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را نشان می دهد. کلیه متغیرها بر حسب دارایی های کل اندازه گیری شده در طول سالهای </a:t>
            </a:r>
            <a:r>
              <a:rPr lang="en-US" sz="2800" dirty="0">
                <a:cs typeface="B Nazanin" panose="00000400000000000000" pitchFamily="2" charset="-78"/>
              </a:rPr>
              <a:t>t-1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مقیاس بندی شده اند. </a:t>
            </a:r>
            <a:endParaRPr lang="en-US" sz="2800" dirty="0"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2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2017-03-01T04:31:03Z</dcterms:modified>
</cp:coreProperties>
</file>