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p:scale>
          <a:sx n="66" d="100"/>
          <a:sy n="66" d="100"/>
        </p:scale>
        <p:origin x="1224" y="25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چارچوب نظری </a:t>
            </a: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روش تحقیق</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آنالیز و نتایج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بحث</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مفاهیم مدیریت</a:t>
            </a: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000" b="1" dirty="0" smtClean="0">
              <a:cs typeface="B Nazanin" panose="00000400000000000000" pitchFamily="2" charset="-78"/>
            </a:endParaRPr>
          </a:p>
          <a:p>
            <a:pPr algn="ctr" rtl="1"/>
            <a:r>
              <a:rPr lang="fa-IR" sz="5400" b="1" dirty="0" smtClean="0">
                <a:cs typeface="B Nazanin" panose="00000400000000000000" pitchFamily="2" charset="-78"/>
              </a:rPr>
              <a:t>آنالیز </a:t>
            </a:r>
            <a:r>
              <a:rPr lang="fa-IR" sz="5400" b="1" dirty="0">
                <a:cs typeface="B Nazanin" panose="00000400000000000000" pitchFamily="2" charset="-78"/>
              </a:rPr>
              <a:t>و نتایج </a:t>
            </a:r>
            <a:endParaRPr lang="en-US" sz="5400" b="1" dirty="0">
              <a:cs typeface="B Nazanin" panose="00000400000000000000" pitchFamily="2" charset="-78"/>
            </a:endParaRPr>
          </a:p>
          <a:p>
            <a:pPr algn="r" rtl="1"/>
            <a:endParaRPr lang="fa-IR" sz="2400" b="1" dirty="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800" dirty="0">
                <a:cs typeface="B Nazanin" panose="00000400000000000000" pitchFamily="2" charset="-78"/>
              </a:rPr>
              <a:t>در اصل، مصرف کنندگان حاضر در این مطالعه توصیه هایی همگام با تعریف ارجعیت و برتری نسبی ارزش مصرف کننده </a:t>
            </a:r>
            <a:r>
              <a:rPr lang="fa-IR" sz="2800" dirty="0" smtClean="0">
                <a:cs typeface="B Nazanin" panose="00000400000000000000" pitchFamily="2" charset="-78"/>
              </a:rPr>
              <a:t>هولبروک </a:t>
            </a:r>
            <a:r>
              <a:rPr lang="fa-IR" sz="2800" dirty="0">
                <a:cs typeface="B Nazanin" panose="00000400000000000000" pitchFamily="2" charset="-78"/>
              </a:rPr>
              <a:t>مطرح نمودند. مصرف کنندگان پایه ادراکاتشان در مورد ارزش را بر اساس تجربه شخصی با محصول بنا نهاده و آن را با تجربه اوقات فراغت دیگری مثلاً هتل مقایسه کردند. </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12/37</a:t>
            </a:r>
            <a:endParaRPr lang="en-US" dirty="0"/>
          </a:p>
        </p:txBody>
      </p:sp>
    </p:spTree>
    <p:extLst>
      <p:ext uri="{BB962C8B-B14F-4D97-AF65-F5344CB8AC3E}">
        <p14:creationId xmlns:p14="http://schemas.microsoft.com/office/powerpoint/2010/main" val="2966986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چارچوب نظری </a:t>
            </a: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روش تحقیق</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آنالیز و نتایج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بحث</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مفاهیم مدیریت</a:t>
            </a: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r" rtl="1"/>
            <a:endParaRPr lang="fa-IR" sz="2400" dirty="0" smtClean="0">
              <a:effectLst>
                <a:outerShdw blurRad="38100" dist="38100" dir="2700000" algn="tl">
                  <a:srgbClr val="000000">
                    <a:alpha val="43137"/>
                  </a:srgbClr>
                </a:outerShdw>
              </a:effectLst>
              <a:cs typeface="B Nazanin" panose="00000400000000000000" pitchFamily="2" charset="-78"/>
            </a:endParaRPr>
          </a:p>
          <a:p>
            <a:pPr algn="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r" rtl="1"/>
            <a:endParaRPr lang="fa-IR" sz="2400" b="1" dirty="0">
              <a:effectLst>
                <a:outerShdw blurRad="38100" dist="38100" dir="2700000" algn="tl">
                  <a:srgbClr val="000000">
                    <a:alpha val="43137"/>
                  </a:srgbClr>
                </a:outerShdw>
              </a:effectLst>
              <a:cs typeface="B Nazanin" panose="00000400000000000000" pitchFamily="2" charset="-78"/>
            </a:endParaRPr>
          </a:p>
          <a:p>
            <a:pPr marL="342900" indent="-342900" algn="just" rtl="1">
              <a:lnSpc>
                <a:spcPct val="150000"/>
              </a:lnSpc>
              <a:buFont typeface="Courier New" panose="02070309020205020404" pitchFamily="49" charset="0"/>
              <a:buChar char="o"/>
            </a:pPr>
            <a:r>
              <a:rPr lang="fa-IR" sz="2800" dirty="0">
                <a:cs typeface="B Nazanin" panose="00000400000000000000" pitchFamily="2" charset="-78"/>
              </a:rPr>
              <a:t>علاوه بر کنتراست و مغایرت اشتراک زمانی با سایر محصولات مهمان نوازی، بسیاری از توصیه های مطرح شده در مورد ارزش حاصل از سرمایه گذاری شخص با توجه به سایر تیپ های مالکیت یا اشکال تعطیلات بود.</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13/37</a:t>
            </a:r>
            <a:endParaRPr lang="en-US" dirty="0"/>
          </a:p>
        </p:txBody>
      </p:sp>
    </p:spTree>
    <p:extLst>
      <p:ext uri="{BB962C8B-B14F-4D97-AF65-F5344CB8AC3E}">
        <p14:creationId xmlns:p14="http://schemas.microsoft.com/office/powerpoint/2010/main" val="26347988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چارچوب نظری </a:t>
            </a: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روش تحقیق</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آنالیز و نتایج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بحث</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مفاهیم مدیریت</a:t>
            </a: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r" rtl="1"/>
            <a:endParaRPr lang="fa-IR" sz="2400" dirty="0" smtClean="0">
              <a:effectLst>
                <a:outerShdw blurRad="38100" dist="38100" dir="2700000" algn="tl">
                  <a:srgbClr val="000000">
                    <a:alpha val="43137"/>
                  </a:srgbClr>
                </a:outerShdw>
              </a:effectLst>
              <a:cs typeface="B Nazanin" panose="00000400000000000000" pitchFamily="2" charset="-78"/>
            </a:endParaRPr>
          </a:p>
          <a:p>
            <a:pPr algn="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r" rtl="1"/>
            <a:endParaRPr lang="fa-IR" sz="2400" b="1" dirty="0">
              <a:effectLst>
                <a:outerShdw blurRad="38100" dist="38100" dir="2700000" algn="tl">
                  <a:srgbClr val="000000">
                    <a:alpha val="43137"/>
                  </a:srgbClr>
                </a:outerShdw>
              </a:effectLst>
              <a:cs typeface="B Nazanin" panose="00000400000000000000" pitchFamily="2" charset="-78"/>
            </a:endParaRPr>
          </a:p>
          <a:p>
            <a:pPr marL="457200" indent="-457200" algn="just" rtl="1">
              <a:lnSpc>
                <a:spcPct val="150000"/>
              </a:lnSpc>
              <a:buFont typeface="Courier New" panose="02070309020205020404" pitchFamily="49" charset="0"/>
              <a:buChar char="o"/>
            </a:pPr>
            <a:r>
              <a:rPr lang="fa-IR" sz="2800" dirty="0">
                <a:cs typeface="B Nazanin" panose="00000400000000000000" pitchFamily="2" charset="-78"/>
              </a:rPr>
              <a:t>از طریق مصاحبه های گروهی، دوازده بعد از ارزش مشتری شناسایی گردید که در نقشه مفهومی ضمیمه </a:t>
            </a:r>
            <a:r>
              <a:rPr lang="fa-IR" sz="2800" dirty="0" smtClean="0">
                <a:cs typeface="B Nazanin" panose="00000400000000000000" pitchFamily="2" charset="-78"/>
              </a:rPr>
              <a:t>37 </a:t>
            </a:r>
            <a:r>
              <a:rPr lang="fa-IR" sz="2800" dirty="0">
                <a:cs typeface="B Nazanin" panose="00000400000000000000" pitchFamily="2" charset="-78"/>
              </a:rPr>
              <a:t>نشان داده شده است. همچنین دوازه بعد را به یک سری ابعاد خاص که تقریباً منحصراً به مالکیت پاتوق اشتراک زمانی بستگی دارند و یک سری ابعاد غیر خاص که به محیط پاتوق تعطیلات بستگی دارند، گروه بندی نمودیم.</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14/37</a:t>
            </a:r>
            <a:endParaRPr lang="en-US" dirty="0"/>
          </a:p>
        </p:txBody>
      </p:sp>
    </p:spTree>
    <p:extLst>
      <p:ext uri="{BB962C8B-B14F-4D97-AF65-F5344CB8AC3E}">
        <p14:creationId xmlns:p14="http://schemas.microsoft.com/office/powerpoint/2010/main" val="113886163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چارچوب نظری </a:t>
            </a: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روش تحقیق</a:t>
            </a: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آنالیز و نتایج </a:t>
            </a: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بحث</a:t>
            </a: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مفاهیم مدیریت</a:t>
            </a: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r" rtl="1"/>
            <a:endParaRPr lang="fa-IR" sz="2400" dirty="0" smtClean="0">
              <a:effectLst>
                <a:outerShdw blurRad="38100" dist="38100" dir="2700000" algn="tl">
                  <a:srgbClr val="000000">
                    <a:alpha val="43137"/>
                  </a:srgbClr>
                </a:outerShdw>
              </a:effectLst>
              <a:cs typeface="B Nazanin" panose="00000400000000000000" pitchFamily="2" charset="-78"/>
            </a:endParaRPr>
          </a:p>
          <a:p>
            <a:pPr algn="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r" rtl="1"/>
            <a:endParaRPr lang="fa-IR" sz="24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15/37</a:t>
            </a:r>
            <a:endParaRPr lang="en-US" dirty="0"/>
          </a:p>
        </p:txBody>
      </p:sp>
      <p:sp>
        <p:nvSpPr>
          <p:cNvPr id="25" name="Text Box 27"/>
          <p:cNvSpPr txBox="1"/>
          <p:nvPr/>
        </p:nvSpPr>
        <p:spPr>
          <a:xfrm>
            <a:off x="757989" y="575887"/>
            <a:ext cx="2178394" cy="5048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fa-IR" b="1" dirty="0">
                <a:effectLst/>
                <a:ea typeface="Calibri" panose="020F0502020204030204" pitchFamily="34" charset="0"/>
                <a:cs typeface="B Nazanin" panose="00000400000000000000" pitchFamily="2" charset="-78"/>
              </a:rPr>
              <a:t>ابعاد غیر خاص تعطیلات</a:t>
            </a:r>
            <a:endParaRPr lang="en-US" sz="1400" b="1" dirty="0">
              <a:effectLst/>
              <a:ea typeface="Calibri" panose="020F0502020204030204" pitchFamily="34" charset="0"/>
              <a:cs typeface="Arial" panose="020B0604020202020204" pitchFamily="34" charset="0"/>
            </a:endParaRPr>
          </a:p>
        </p:txBody>
      </p:sp>
      <p:sp>
        <p:nvSpPr>
          <p:cNvPr id="26" name="Text Box 26"/>
          <p:cNvSpPr txBox="1"/>
          <p:nvPr/>
        </p:nvSpPr>
        <p:spPr>
          <a:xfrm>
            <a:off x="6290551" y="588659"/>
            <a:ext cx="2049441" cy="5048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p>
            <a:pPr algn="r" rtl="1">
              <a:lnSpc>
                <a:spcPct val="107000"/>
              </a:lnSpc>
              <a:spcAft>
                <a:spcPts val="800"/>
              </a:spcAft>
            </a:pPr>
            <a:r>
              <a:rPr lang="fa-IR" sz="1600" b="1" dirty="0">
                <a:effectLst/>
                <a:ea typeface="Calibri" panose="020F0502020204030204" pitchFamily="34" charset="0"/>
                <a:cs typeface="Arial" panose="020B0604020202020204" pitchFamily="34" charset="0"/>
              </a:rPr>
              <a:t>ابعاد خاص اشتراک زمانی</a:t>
            </a:r>
            <a:endParaRPr lang="en-US" sz="1200" b="1" dirty="0">
              <a:effectLst/>
              <a:ea typeface="Calibri" panose="020F0502020204030204" pitchFamily="34" charset="0"/>
              <a:cs typeface="Arial" panose="020B0604020202020204" pitchFamily="34" charset="0"/>
            </a:endParaRPr>
          </a:p>
        </p:txBody>
      </p:sp>
      <p:grpSp>
        <p:nvGrpSpPr>
          <p:cNvPr id="27" name="Group 26"/>
          <p:cNvGrpSpPr/>
          <p:nvPr/>
        </p:nvGrpSpPr>
        <p:grpSpPr>
          <a:xfrm>
            <a:off x="1289529" y="1268711"/>
            <a:ext cx="6744969" cy="3930646"/>
            <a:chOff x="0" y="0"/>
            <a:chExt cx="6745482" cy="3930831"/>
          </a:xfrm>
        </p:grpSpPr>
        <p:sp>
          <p:nvSpPr>
            <p:cNvPr id="38" name="Rounded Rectangle 37"/>
            <p:cNvSpPr/>
            <p:nvPr/>
          </p:nvSpPr>
          <p:spPr>
            <a:xfrm>
              <a:off x="23751" y="59376"/>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300">
                  <a:solidFill>
                    <a:srgbClr val="0D0D0D"/>
                  </a:solidFill>
                  <a:effectLst/>
                  <a:ea typeface="Calibri" panose="020F0502020204030204" pitchFamily="34" charset="0"/>
                  <a:cs typeface="Arial" panose="020B0604020202020204" pitchFamily="34" charset="0"/>
                </a:rPr>
                <a:t>راحتی</a:t>
              </a:r>
              <a:endParaRPr lang="en-US" sz="1100">
                <a:effectLst/>
                <a:ea typeface="Calibri" panose="020F0502020204030204" pitchFamily="34" charset="0"/>
                <a:cs typeface="Arial" panose="020B0604020202020204" pitchFamily="34" charset="0"/>
              </a:endParaRPr>
            </a:p>
          </p:txBody>
        </p:sp>
        <p:sp>
          <p:nvSpPr>
            <p:cNvPr id="39" name="Rounded Rectangle 38"/>
            <p:cNvSpPr/>
            <p:nvPr/>
          </p:nvSpPr>
          <p:spPr>
            <a:xfrm>
              <a:off x="35626" y="700644"/>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300">
                  <a:solidFill>
                    <a:srgbClr val="0D0D0D"/>
                  </a:solidFill>
                  <a:effectLst/>
                  <a:ea typeface="Calibri" panose="020F0502020204030204" pitchFamily="34" charset="0"/>
                  <a:cs typeface="Arial" panose="020B0604020202020204" pitchFamily="34" charset="0"/>
                </a:rPr>
                <a:t>مکان</a:t>
              </a:r>
              <a:endParaRPr lang="en-US" sz="1100">
                <a:effectLst/>
                <a:ea typeface="Calibri" panose="020F0502020204030204" pitchFamily="34" charset="0"/>
                <a:cs typeface="Arial" panose="020B0604020202020204" pitchFamily="34" charset="0"/>
              </a:endParaRPr>
            </a:p>
          </p:txBody>
        </p:sp>
        <p:sp>
          <p:nvSpPr>
            <p:cNvPr id="40" name="Rounded Rectangle 39"/>
            <p:cNvSpPr/>
            <p:nvPr/>
          </p:nvSpPr>
          <p:spPr>
            <a:xfrm>
              <a:off x="11876" y="1318161"/>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300">
                  <a:solidFill>
                    <a:srgbClr val="0D0D0D"/>
                  </a:solidFill>
                  <a:effectLst/>
                  <a:ea typeface="Calibri" panose="020F0502020204030204" pitchFamily="34" charset="0"/>
                  <a:cs typeface="Arial" panose="020B0604020202020204" pitchFamily="34" charset="0"/>
                </a:rPr>
                <a:t>آرامش</a:t>
              </a:r>
              <a:endParaRPr lang="en-US" sz="1100">
                <a:effectLst/>
                <a:ea typeface="Calibri" panose="020F0502020204030204" pitchFamily="34" charset="0"/>
                <a:cs typeface="Arial" panose="020B0604020202020204" pitchFamily="34" charset="0"/>
              </a:endParaRPr>
            </a:p>
          </p:txBody>
        </p:sp>
        <p:sp>
          <p:nvSpPr>
            <p:cNvPr id="41" name="Rounded Rectangle 40"/>
            <p:cNvSpPr/>
            <p:nvPr/>
          </p:nvSpPr>
          <p:spPr>
            <a:xfrm>
              <a:off x="0" y="1900052"/>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200">
                  <a:solidFill>
                    <a:srgbClr val="0D0D0D"/>
                  </a:solidFill>
                  <a:effectLst/>
                  <a:ea typeface="Calibri" panose="020F0502020204030204" pitchFamily="34" charset="0"/>
                  <a:cs typeface="Arial" panose="020B0604020202020204" pitchFamily="34" charset="0"/>
                </a:rPr>
                <a:t>جنبه های اجتماعی</a:t>
              </a:r>
              <a:endParaRPr lang="en-US" sz="1100">
                <a:effectLst/>
                <a:ea typeface="Calibri" panose="020F0502020204030204" pitchFamily="34" charset="0"/>
                <a:cs typeface="Arial" panose="020B0604020202020204" pitchFamily="34" charset="0"/>
              </a:endParaRPr>
            </a:p>
          </p:txBody>
        </p:sp>
        <p:sp>
          <p:nvSpPr>
            <p:cNvPr id="42" name="Rounded Rectangle 41"/>
            <p:cNvSpPr/>
            <p:nvPr/>
          </p:nvSpPr>
          <p:spPr>
            <a:xfrm>
              <a:off x="23751" y="2517569"/>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200">
                  <a:solidFill>
                    <a:srgbClr val="0D0D0D"/>
                  </a:solidFill>
                  <a:effectLst/>
                  <a:ea typeface="Calibri" panose="020F0502020204030204" pitchFamily="34" charset="0"/>
                  <a:cs typeface="Arial" panose="020B0604020202020204" pitchFamily="34" charset="0"/>
                </a:rPr>
                <a:t>تفریح و لذت</a:t>
              </a:r>
              <a:endParaRPr lang="en-US" sz="1100">
                <a:effectLst/>
                <a:ea typeface="Calibri" panose="020F0502020204030204" pitchFamily="34" charset="0"/>
                <a:cs typeface="Arial" panose="020B0604020202020204" pitchFamily="34" charset="0"/>
              </a:endParaRPr>
            </a:p>
          </p:txBody>
        </p:sp>
        <p:sp>
          <p:nvSpPr>
            <p:cNvPr id="43" name="Oval 42"/>
            <p:cNvSpPr/>
            <p:nvPr/>
          </p:nvSpPr>
          <p:spPr>
            <a:xfrm>
              <a:off x="2624447" y="581891"/>
              <a:ext cx="1528445" cy="15284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600">
                  <a:solidFill>
                    <a:srgbClr val="0D0D0D"/>
                  </a:solidFill>
                  <a:effectLst/>
                  <a:ea typeface="Calibri" panose="020F0502020204030204" pitchFamily="34" charset="0"/>
                  <a:cs typeface="B Nazanin" panose="00000400000000000000" pitchFamily="2" charset="-78"/>
                </a:rPr>
                <a:t>ارزش مشتری</a:t>
              </a:r>
              <a:endParaRPr lang="en-US" sz="1100">
                <a:effectLst/>
                <a:ea typeface="Calibri" panose="020F0502020204030204" pitchFamily="34" charset="0"/>
                <a:cs typeface="Arial" panose="020B0604020202020204" pitchFamily="34" charset="0"/>
              </a:endParaRPr>
            </a:p>
          </p:txBody>
        </p:sp>
        <p:cxnSp>
          <p:nvCxnSpPr>
            <p:cNvPr id="44" name="Straight Arrow Connector 43"/>
            <p:cNvCxnSpPr/>
            <p:nvPr/>
          </p:nvCxnSpPr>
          <p:spPr>
            <a:xfrm>
              <a:off x="1270660" y="249382"/>
              <a:ext cx="1350010" cy="1049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1223159" y="926275"/>
              <a:ext cx="1404620" cy="395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1270660" y="1377538"/>
              <a:ext cx="1296035"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V="1">
              <a:off x="1235034" y="1460665"/>
              <a:ext cx="1340485" cy="695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1246910" y="1579418"/>
              <a:ext cx="1377950" cy="1159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5533902" y="0"/>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400">
                  <a:solidFill>
                    <a:srgbClr val="0D0D0D"/>
                  </a:solidFill>
                  <a:effectLst/>
                  <a:ea typeface="Calibri" panose="020F0502020204030204" pitchFamily="34" charset="0"/>
                  <a:cs typeface="B Nazanin" panose="00000400000000000000" pitchFamily="2" charset="-78"/>
                </a:rPr>
                <a:t>غرور مالکیت</a:t>
              </a:r>
              <a:endParaRPr lang="en-US" sz="1100">
                <a:effectLst/>
                <a:ea typeface="Calibri" panose="020F0502020204030204" pitchFamily="34" charset="0"/>
                <a:cs typeface="Arial" panose="020B0604020202020204" pitchFamily="34" charset="0"/>
              </a:endParaRPr>
            </a:p>
            <a:p>
              <a:pPr algn="ctr" rtl="1">
                <a:lnSpc>
                  <a:spcPct val="107000"/>
                </a:lnSpc>
                <a:spcAft>
                  <a:spcPts val="800"/>
                </a:spcAft>
              </a:pPr>
              <a:r>
                <a:rPr lang="en-US" sz="1100">
                  <a:effectLst/>
                  <a:ea typeface="Calibri" panose="020F0502020204030204" pitchFamily="34" charset="0"/>
                  <a:cs typeface="Arial" panose="020B0604020202020204" pitchFamily="34" charset="0"/>
                </a:rPr>
                <a:t> </a:t>
              </a:r>
            </a:p>
          </p:txBody>
        </p:sp>
        <p:sp>
          <p:nvSpPr>
            <p:cNvPr id="50" name="Rounded Rectangle 49"/>
            <p:cNvSpPr/>
            <p:nvPr/>
          </p:nvSpPr>
          <p:spPr>
            <a:xfrm>
              <a:off x="5510151" y="676893"/>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300">
                  <a:solidFill>
                    <a:srgbClr val="0D0D0D"/>
                  </a:solidFill>
                  <a:effectLst/>
                  <a:ea typeface="Calibri" panose="020F0502020204030204" pitchFamily="34" charset="0"/>
                  <a:cs typeface="B Nazanin" panose="00000400000000000000" pitchFamily="2" charset="-78"/>
                </a:rPr>
                <a:t>امور مالی</a:t>
              </a:r>
              <a:endParaRPr lang="en-US" sz="1100">
                <a:effectLst/>
                <a:ea typeface="Calibri" panose="020F0502020204030204" pitchFamily="34" charset="0"/>
                <a:cs typeface="Arial" panose="020B0604020202020204" pitchFamily="34" charset="0"/>
              </a:endParaRPr>
            </a:p>
          </p:txBody>
        </p:sp>
        <p:sp>
          <p:nvSpPr>
            <p:cNvPr id="51" name="Rounded Rectangle 50"/>
            <p:cNvSpPr/>
            <p:nvPr/>
          </p:nvSpPr>
          <p:spPr>
            <a:xfrm>
              <a:off x="5486400" y="1223158"/>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400">
                  <a:solidFill>
                    <a:srgbClr val="0D0D0D"/>
                  </a:solidFill>
                  <a:effectLst/>
                  <a:ea typeface="Calibri" panose="020F0502020204030204" pitchFamily="34" charset="0"/>
                  <a:cs typeface="B Nazanin" panose="00000400000000000000" pitchFamily="2" charset="-78"/>
                </a:rPr>
                <a:t>انعطاف پذیری</a:t>
              </a:r>
              <a:endParaRPr lang="en-US" sz="1100">
                <a:effectLst/>
                <a:ea typeface="Calibri" panose="020F0502020204030204" pitchFamily="34" charset="0"/>
                <a:cs typeface="Arial" panose="020B0604020202020204" pitchFamily="34" charset="0"/>
              </a:endParaRPr>
            </a:p>
          </p:txBody>
        </p:sp>
        <p:sp>
          <p:nvSpPr>
            <p:cNvPr id="52" name="Rounded Rectangle 51"/>
            <p:cNvSpPr/>
            <p:nvPr/>
          </p:nvSpPr>
          <p:spPr>
            <a:xfrm>
              <a:off x="5474525" y="1769423"/>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400">
                  <a:solidFill>
                    <a:srgbClr val="0D0D0D"/>
                  </a:solidFill>
                  <a:effectLst/>
                  <a:ea typeface="Calibri" panose="020F0502020204030204" pitchFamily="34" charset="0"/>
                  <a:cs typeface="B Nazanin" panose="00000400000000000000" pitchFamily="2" charset="-78"/>
                </a:rPr>
                <a:t>هدیه</a:t>
              </a:r>
              <a:endParaRPr lang="en-US" sz="1100">
                <a:effectLst/>
                <a:ea typeface="Calibri" panose="020F0502020204030204" pitchFamily="34" charset="0"/>
                <a:cs typeface="Arial" panose="020B0604020202020204" pitchFamily="34" charset="0"/>
              </a:endParaRPr>
            </a:p>
          </p:txBody>
        </p:sp>
        <p:sp>
          <p:nvSpPr>
            <p:cNvPr id="53" name="Rounded Rectangle 52"/>
            <p:cNvSpPr/>
            <p:nvPr/>
          </p:nvSpPr>
          <p:spPr>
            <a:xfrm>
              <a:off x="5498276" y="2327563"/>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400">
                  <a:solidFill>
                    <a:srgbClr val="0D0D0D"/>
                  </a:solidFill>
                  <a:effectLst/>
                  <a:ea typeface="Calibri" panose="020F0502020204030204" pitchFamily="34" charset="0"/>
                  <a:cs typeface="B Nazanin" panose="00000400000000000000" pitchFamily="2" charset="-78"/>
                </a:rPr>
                <a:t>پاداش</a:t>
              </a:r>
              <a:endParaRPr lang="en-US" sz="1100">
                <a:effectLst/>
                <a:ea typeface="Calibri" panose="020F0502020204030204" pitchFamily="34" charset="0"/>
                <a:cs typeface="Arial" panose="020B0604020202020204" pitchFamily="34" charset="0"/>
              </a:endParaRPr>
            </a:p>
          </p:txBody>
        </p:sp>
        <p:sp>
          <p:nvSpPr>
            <p:cNvPr id="54" name="Rounded Rectangle 53"/>
            <p:cNvSpPr/>
            <p:nvPr/>
          </p:nvSpPr>
          <p:spPr>
            <a:xfrm>
              <a:off x="5462650" y="2956956"/>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400">
                  <a:solidFill>
                    <a:srgbClr val="0D0D0D"/>
                  </a:solidFill>
                  <a:effectLst/>
                  <a:ea typeface="Calibri" panose="020F0502020204030204" pitchFamily="34" charset="0"/>
                  <a:cs typeface="Arial" panose="020B0604020202020204" pitchFamily="34" charset="0"/>
                </a:rPr>
                <a:t>تجملات</a:t>
              </a:r>
              <a:endParaRPr lang="en-US" sz="1100">
                <a:effectLst/>
                <a:ea typeface="Calibri" panose="020F0502020204030204" pitchFamily="34" charset="0"/>
                <a:cs typeface="Arial" panose="020B0604020202020204" pitchFamily="34" charset="0"/>
              </a:endParaRPr>
            </a:p>
          </p:txBody>
        </p:sp>
        <p:sp>
          <p:nvSpPr>
            <p:cNvPr id="55" name="Rounded Rectangle 54"/>
            <p:cNvSpPr/>
            <p:nvPr/>
          </p:nvSpPr>
          <p:spPr>
            <a:xfrm>
              <a:off x="5450774" y="3526971"/>
              <a:ext cx="1211580" cy="4038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07000"/>
                </a:lnSpc>
                <a:spcAft>
                  <a:spcPts val="800"/>
                </a:spcAft>
              </a:pPr>
              <a:r>
                <a:rPr lang="fa-IR" sz="1400">
                  <a:solidFill>
                    <a:srgbClr val="0D0D0D"/>
                  </a:solidFill>
                  <a:effectLst/>
                  <a:ea typeface="Calibri" panose="020F0502020204030204" pitchFamily="34" charset="0"/>
                  <a:cs typeface="Arial" panose="020B0604020202020204" pitchFamily="34" charset="0"/>
                </a:rPr>
                <a:t>تجربه جدید</a:t>
              </a:r>
              <a:endParaRPr lang="en-US" sz="1100">
                <a:effectLst/>
                <a:ea typeface="Calibri" panose="020F0502020204030204" pitchFamily="34" charset="0"/>
                <a:cs typeface="Arial" panose="020B0604020202020204" pitchFamily="34" charset="0"/>
              </a:endParaRPr>
            </a:p>
          </p:txBody>
        </p:sp>
        <p:cxnSp>
          <p:nvCxnSpPr>
            <p:cNvPr id="56" name="Straight Arrow Connector 55"/>
            <p:cNvCxnSpPr/>
            <p:nvPr/>
          </p:nvCxnSpPr>
          <p:spPr>
            <a:xfrm flipH="1">
              <a:off x="4132613" y="166254"/>
              <a:ext cx="1391588" cy="9689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4108863" y="855023"/>
              <a:ext cx="1404620" cy="395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flipV="1">
              <a:off x="4156364" y="1306286"/>
              <a:ext cx="1296035"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flipV="1">
              <a:off x="4120738" y="1377538"/>
              <a:ext cx="1340485" cy="6959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H="1" flipV="1">
              <a:off x="4144489" y="1496291"/>
              <a:ext cx="1323340" cy="1064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flipV="1">
              <a:off x="4132613" y="1626919"/>
              <a:ext cx="1350010" cy="1642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flipV="1">
              <a:off x="4096987" y="1769423"/>
              <a:ext cx="1349375" cy="2078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6795657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235</Words>
  <Application>Microsoft Office PowerPoint</Application>
  <PresentationFormat>On-screen Show (4:3)</PresentationFormat>
  <Paragraphs>57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Courier New</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2017-03-01T07:17:22Z</dcterms:modified>
</cp:coreProperties>
</file>