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5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CC3300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F5B555E8-7F0A-4C01-BFF6-8ACC8E8477E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75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5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75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5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75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5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75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5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75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75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75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75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75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5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75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75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EB6005-C756-49A7-BC6A-88312882B134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07591" name="AutoShape 71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1116013" y="6499225"/>
            <a:ext cx="358775" cy="358775"/>
          </a:xfrm>
          <a:prstGeom prst="actionButtonForwardNex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92" name="AutoShape 72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611188" y="6499225"/>
            <a:ext cx="358775" cy="358775"/>
          </a:xfrm>
          <a:prstGeom prst="actionButtonBackPrevious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93" name="AutoShape 73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179388" y="6499225"/>
            <a:ext cx="358775" cy="358775"/>
          </a:xfrm>
          <a:prstGeom prst="actionButtonHome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487A7-617A-4237-AA11-627730403D2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20C0B-B96E-4098-A0F7-A9AE770C273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BA392A-708F-47EA-B825-C7100255E01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4347D7-8D78-45B5-BCD5-C174B9424C5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69F14B-84AC-4666-A876-2AFD439E885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5A1AF-4B69-4B6A-AF16-12FC952C512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08DC1-9D2C-4285-B5EE-E92B57A8667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ED43E-2ABC-4072-BA75-3FDC8FD85DD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EE32C-AFFD-4EA9-819D-1527C8E07E5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5A77D-8846-4816-93E9-01EDDA75978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1DEDA-C479-4D33-AD4A-DE7914ABFC1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26ED6-A922-434C-B356-1B772C25684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8EB60-FDDB-4833-A238-EFF4E37040B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64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65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65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5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65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5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65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5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65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65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65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5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65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65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BF275C3-C8BC-4C53-A781-ED1ADD95F525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106568" name="AutoShape 7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3276600" y="6499225"/>
            <a:ext cx="358775" cy="358775"/>
          </a:xfrm>
          <a:prstGeom prst="actionButtonForwardNex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69" name="AutoShape 7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2411413" y="6499225"/>
            <a:ext cx="358775" cy="358775"/>
          </a:xfrm>
          <a:prstGeom prst="actionButtonBackPrevious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70" name="AutoShape 7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2843213" y="6499225"/>
            <a:ext cx="358775" cy="358775"/>
          </a:xfrm>
          <a:prstGeom prst="actionButtonHome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ransition spd="slow">
    <p:comb dir="vert"/>
  </p:transition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قسمتهاي اصلي كامپيوتر:</a:t>
            </a:r>
          </a:p>
          <a:p>
            <a:endParaRPr lang="fa-IR" dirty="0"/>
          </a:p>
          <a:p>
            <a:r>
              <a:rPr lang="fa-IR" dirty="0"/>
              <a:t>1-</a:t>
            </a:r>
            <a:r>
              <a:rPr lang="en-US" dirty="0" err="1"/>
              <a:t>cpu</a:t>
            </a:r>
            <a:endParaRPr lang="en-US" dirty="0"/>
          </a:p>
          <a:p>
            <a:r>
              <a:rPr lang="fa-IR" dirty="0"/>
              <a:t>2-واحد حافظه </a:t>
            </a:r>
            <a:r>
              <a:rPr lang="en-US" dirty="0"/>
              <a:t>memory</a:t>
            </a:r>
          </a:p>
          <a:p>
            <a:r>
              <a:rPr lang="fa-IR" dirty="0"/>
              <a:t>3-واحد ورودي</a:t>
            </a:r>
          </a:p>
          <a:p>
            <a:r>
              <a:rPr lang="fa-IR" dirty="0"/>
              <a:t>4-واحد خروجي</a:t>
            </a:r>
          </a:p>
          <a:p>
            <a:endParaRPr lang="fa-IR" dirty="0"/>
          </a:p>
          <a:p>
            <a:endParaRPr lang="fa-IR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250825" y="3357563"/>
            <a:ext cx="4679950" cy="2519362"/>
            <a:chOff x="113" y="2115"/>
            <a:chExt cx="2948" cy="1587"/>
          </a:xfrm>
        </p:grpSpPr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975" y="2115"/>
              <a:ext cx="1043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4800" b="1"/>
                <a:t>cpu</a:t>
              </a:r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2426" y="3158"/>
              <a:ext cx="63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400" b="1"/>
                <a:t>خروجي</a:t>
              </a:r>
              <a:endParaRPr lang="en-US" sz="2400" b="1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1020" y="3067"/>
              <a:ext cx="952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400" b="1"/>
                <a:t>واحد حافظه</a:t>
              </a:r>
              <a:endParaRPr lang="en-US" sz="2400" b="1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113" y="3249"/>
              <a:ext cx="63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a-IR" sz="2400" b="1"/>
                <a:t>ورودي</a:t>
              </a:r>
              <a:endParaRPr lang="en-US" sz="2400" b="1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748" y="338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1973" y="333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flipV="1">
              <a:off x="1655" y="279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1156" y="279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340" y="243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018" y="2432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699" y="2432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340" y="2432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قسمت هاي مختلف </a:t>
            </a:r>
            <a:r>
              <a:rPr lang="en-US" dirty="0"/>
              <a:t>CPU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99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fa-IR" sz="2800"/>
              <a:t>1-</a:t>
            </a:r>
            <a:r>
              <a:rPr lang="en-US" sz="2800"/>
              <a:t>  (Arithmetic logic unit): ALU </a:t>
            </a:r>
            <a:r>
              <a:rPr lang="fa-IR" sz="2800"/>
              <a:t>واحد محاسبه ومنطق كه كليه</a:t>
            </a:r>
          </a:p>
          <a:p>
            <a:pPr>
              <a:buFont typeface="Wingdings" pitchFamily="2" charset="2"/>
              <a:buNone/>
            </a:pPr>
            <a:r>
              <a:rPr lang="fa-IR" sz="2800"/>
              <a:t>عمليات محاسبه و منطقي سيستم در اين قسمت انجام مي شود.                         </a:t>
            </a:r>
          </a:p>
          <a:p>
            <a:pPr>
              <a:buFont typeface="Wingdings" pitchFamily="2" charset="2"/>
              <a:buNone/>
            </a:pPr>
            <a:r>
              <a:rPr lang="fa-IR" sz="2800"/>
              <a:t>2-</a:t>
            </a:r>
            <a:r>
              <a:rPr lang="en-US" sz="2800"/>
              <a:t>CU</a:t>
            </a:r>
            <a:r>
              <a:rPr lang="fa-IR" sz="2800"/>
              <a:t>: </a:t>
            </a:r>
            <a:r>
              <a:rPr lang="en-US" sz="2800"/>
              <a:t>(control unit)</a:t>
            </a:r>
            <a:r>
              <a:rPr lang="fa-IR" sz="2800"/>
              <a:t>واحد كنترل كه وظيفه انتخاب وتفسير ونظارت بر اجراي دستورالعمل هاي برنامه يا فرمان در حال اجرا </a:t>
            </a:r>
          </a:p>
          <a:p>
            <a:pPr>
              <a:buFont typeface="Wingdings" pitchFamily="2" charset="2"/>
              <a:buNone/>
            </a:pPr>
            <a:r>
              <a:rPr lang="fa-IR" sz="2800"/>
              <a:t>وهدايت و تداوم عمليات كل سيستم را بر عهده دارد.</a:t>
            </a:r>
          </a:p>
          <a:p>
            <a:pPr>
              <a:buFont typeface="Wingdings" pitchFamily="2" charset="2"/>
              <a:buNone/>
            </a:pPr>
            <a:r>
              <a:rPr lang="fa-IR" sz="2800"/>
              <a:t>3-</a:t>
            </a:r>
            <a:r>
              <a:rPr lang="en-US" sz="2800"/>
              <a:t>Register</a:t>
            </a:r>
            <a:r>
              <a:rPr lang="fa-IR" sz="2800"/>
              <a:t>(ثبات):واحد هاي كوچك حافظه جهت نگهداري</a:t>
            </a:r>
          </a:p>
          <a:p>
            <a:pPr>
              <a:buFont typeface="Wingdings" pitchFamily="2" charset="2"/>
              <a:buNone/>
            </a:pPr>
            <a:r>
              <a:rPr lang="fa-IR" sz="2800"/>
              <a:t>سريع وموقت نتايج در</a:t>
            </a:r>
            <a:r>
              <a:rPr lang="en-US" sz="2800"/>
              <a:t>cpu</a:t>
            </a:r>
            <a:r>
              <a:rPr lang="fa-IR" sz="2800"/>
              <a:t> به كار مي رود.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Cpu </a:t>
            </a:r>
            <a:r>
              <a:rPr lang="fa-IR" sz="2800"/>
              <a:t>داراي سه ثبات </a:t>
            </a:r>
            <a:r>
              <a:rPr lang="en-US" sz="2800"/>
              <a:t>A</a:t>
            </a:r>
            <a:r>
              <a:rPr lang="fa-IR" sz="2800"/>
              <a:t>و</a:t>
            </a:r>
            <a:r>
              <a:rPr lang="en-US" sz="2800"/>
              <a:t>B</a:t>
            </a:r>
            <a:r>
              <a:rPr lang="fa-IR" sz="2800"/>
              <a:t>و</a:t>
            </a:r>
            <a:r>
              <a:rPr lang="en-US" sz="2800"/>
              <a:t>C</a:t>
            </a:r>
            <a:r>
              <a:rPr lang="fa-IR" sz="2800"/>
              <a:t>.</a:t>
            </a:r>
            <a:endParaRPr lang="en-US" sz="280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حافظه(</a:t>
            </a:r>
            <a:r>
              <a:rPr lang="en-US" dirty="0"/>
              <a:t>(memory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حافظه مكاني است كه اطلاعات به طور موقت يا دائم در آن نگهداري مي شود.</a:t>
            </a:r>
          </a:p>
          <a:p>
            <a:r>
              <a:rPr lang="fa-IR"/>
              <a:t>انواع حافظه:</a:t>
            </a:r>
          </a:p>
          <a:p>
            <a:r>
              <a:rPr lang="fa-IR"/>
              <a:t>1-اصلي(اوليه)</a:t>
            </a:r>
            <a:r>
              <a:rPr lang="en-US"/>
              <a:t>Main memory</a:t>
            </a:r>
            <a:r>
              <a:rPr lang="fa-IR"/>
              <a:t>:برنامه ها براي اجرا در حافظه اصلي قرار مي گيرند.</a:t>
            </a:r>
          </a:p>
          <a:p>
            <a:endParaRPr lang="fa-IR"/>
          </a:p>
          <a:p>
            <a:r>
              <a:rPr lang="fa-IR"/>
              <a:t>2- ثانويه</a:t>
            </a:r>
            <a:r>
              <a:rPr lang="en-US"/>
              <a:t> )</a:t>
            </a:r>
            <a:r>
              <a:rPr lang="fa-IR"/>
              <a:t>جانبي)</a:t>
            </a:r>
            <a:r>
              <a:rPr lang="en-US"/>
              <a:t>second memory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86" y="167150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Main memory</a:t>
            </a:r>
            <a:r>
              <a:rPr lang="fa-IR" dirty="0"/>
              <a:t>:</a:t>
            </a:r>
          </a:p>
          <a:p>
            <a:pPr>
              <a:lnSpc>
                <a:spcPct val="90000"/>
              </a:lnSpc>
            </a:pPr>
            <a:r>
              <a:rPr lang="en-US" dirty="0"/>
              <a:t>Read only memory : </a:t>
            </a:r>
            <a:r>
              <a:rPr lang="en-US" dirty="0" err="1"/>
              <a:t>RoM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a-IR" dirty="0"/>
          </a:p>
          <a:p>
            <a:pPr>
              <a:lnSpc>
                <a:spcPct val="90000"/>
              </a:lnSpc>
            </a:pPr>
            <a:r>
              <a:rPr lang="en-US" dirty="0"/>
              <a:t>RAM</a:t>
            </a:r>
            <a:r>
              <a:rPr lang="fa-IR" dirty="0"/>
              <a:t>:</a:t>
            </a:r>
            <a:r>
              <a:rPr lang="en-US" dirty="0"/>
              <a:t>Random Access Memory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Cache</a:t>
            </a:r>
            <a:r>
              <a:rPr lang="fa-IR" dirty="0"/>
              <a:t>(پنهان):ظرفيت پايين بسيار گران</a:t>
            </a:r>
          </a:p>
          <a:p>
            <a:pPr>
              <a:lnSpc>
                <a:spcPct val="90000"/>
              </a:lnSpc>
            </a:pPr>
            <a:endParaRPr lang="fa-IR" dirty="0"/>
          </a:p>
          <a:p>
            <a:pPr>
              <a:lnSpc>
                <a:spcPct val="90000"/>
              </a:lnSpc>
            </a:pPr>
            <a:r>
              <a:rPr lang="fa-IR" dirty="0"/>
              <a:t>(بيت – بايت – كيلو بايت – مگا بايت – گيگا بايت)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68538" y="1844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908175" y="18446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8446" name="Group 14"/>
          <p:cNvGrpSpPr>
            <a:grpSpLocks/>
          </p:cNvGrpSpPr>
          <p:nvPr/>
        </p:nvGrpSpPr>
        <p:grpSpPr bwMode="auto">
          <a:xfrm>
            <a:off x="1116013" y="1628775"/>
            <a:ext cx="2303462" cy="1439863"/>
            <a:chOff x="703" y="1026"/>
            <a:chExt cx="1451" cy="907"/>
          </a:xfrm>
        </p:grpSpPr>
        <p:sp>
          <p:nvSpPr>
            <p:cNvPr id="18436" name="AutoShape 4"/>
            <p:cNvSpPr>
              <a:spLocks/>
            </p:cNvSpPr>
            <p:nvPr/>
          </p:nvSpPr>
          <p:spPr bwMode="auto">
            <a:xfrm>
              <a:off x="2109" y="1207"/>
              <a:ext cx="45" cy="726"/>
            </a:xfrm>
            <a:prstGeom prst="rightBrace">
              <a:avLst>
                <a:gd name="adj1" fmla="val 13444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1338" y="1071"/>
              <a:ext cx="5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PRom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930" y="1344"/>
              <a:ext cx="9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EPRom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884" y="1616"/>
              <a:ext cx="9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EEPRom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703" y="1026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/>
                <a:t>يك بار</a:t>
              </a:r>
              <a:endParaRPr lang="en-US"/>
            </a:p>
          </p:txBody>
        </p:sp>
      </p:grp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1" name="Picture 11" descr="ram-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69925" y="277813"/>
            <a:ext cx="7802563" cy="5848350"/>
          </a:xfrm>
          <a:noFill/>
          <a:ln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860</TotalTime>
  <Words>192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Ripple</vt:lpstr>
      <vt:lpstr>PowerPoint Presentation</vt:lpstr>
      <vt:lpstr>قسمت هاي مختلف CPU</vt:lpstr>
      <vt:lpstr>حافظه((memory</vt:lpstr>
      <vt:lpstr>PowerPoint Presentation</vt:lpstr>
      <vt:lpstr>PowerPoint Presentation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pejvak</dc:creator>
  <cp:lastModifiedBy>admin</cp:lastModifiedBy>
  <cp:revision>42</cp:revision>
  <dcterms:created xsi:type="dcterms:W3CDTF">2007-05-17T17:59:31Z</dcterms:created>
  <dcterms:modified xsi:type="dcterms:W3CDTF">2015-01-29T07:39:21Z</dcterms:modified>
</cp:coreProperties>
</file>