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0" d="100"/>
          <a:sy n="70" d="100"/>
        </p:scale>
        <p:origin x="714"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D8B19B1-B737-4B4C-96D5-D774880B1B9D}" type="datetimeFigureOut">
              <a:rPr lang="en-US" smtClean="0"/>
              <a:t>11/13/2017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80ED2E-D2E9-4E07-95A2-A7101B44F4EF}" type="slidenum">
              <a:rPr lang="en-US" smtClean="0"/>
              <a:t>‹#›</a:t>
            </a:fld>
            <a:endParaRPr lang="en-US"/>
          </a:p>
        </p:txBody>
      </p:sp>
    </p:spTree>
    <p:extLst>
      <p:ext uri="{BB962C8B-B14F-4D97-AF65-F5344CB8AC3E}">
        <p14:creationId xmlns:p14="http://schemas.microsoft.com/office/powerpoint/2010/main" val="10097784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D8B19B1-B737-4B4C-96D5-D774880B1B9D}" type="datetimeFigureOut">
              <a:rPr lang="en-US" smtClean="0"/>
              <a:t>11/13/2017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80ED2E-D2E9-4E07-95A2-A7101B44F4EF}" type="slidenum">
              <a:rPr lang="en-US" smtClean="0"/>
              <a:t>‹#›</a:t>
            </a:fld>
            <a:endParaRPr lang="en-US"/>
          </a:p>
        </p:txBody>
      </p:sp>
    </p:spTree>
    <p:extLst>
      <p:ext uri="{BB962C8B-B14F-4D97-AF65-F5344CB8AC3E}">
        <p14:creationId xmlns:p14="http://schemas.microsoft.com/office/powerpoint/2010/main" val="22091098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D8B19B1-B737-4B4C-96D5-D774880B1B9D}" type="datetimeFigureOut">
              <a:rPr lang="en-US" smtClean="0"/>
              <a:t>11/13/2017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80ED2E-D2E9-4E07-95A2-A7101B44F4EF}" type="slidenum">
              <a:rPr lang="en-US" smtClean="0"/>
              <a:t>‹#›</a:t>
            </a:fld>
            <a:endParaRPr lang="en-US"/>
          </a:p>
        </p:txBody>
      </p:sp>
    </p:spTree>
    <p:extLst>
      <p:ext uri="{BB962C8B-B14F-4D97-AF65-F5344CB8AC3E}">
        <p14:creationId xmlns:p14="http://schemas.microsoft.com/office/powerpoint/2010/main" val="36609374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D8B19B1-B737-4B4C-96D5-D774880B1B9D}" type="datetimeFigureOut">
              <a:rPr lang="en-US" smtClean="0"/>
              <a:t>11/13/2017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80ED2E-D2E9-4E07-95A2-A7101B44F4EF}" type="slidenum">
              <a:rPr lang="en-US" smtClean="0"/>
              <a:t>‹#›</a:t>
            </a:fld>
            <a:endParaRPr lang="en-US"/>
          </a:p>
        </p:txBody>
      </p:sp>
    </p:spTree>
    <p:extLst>
      <p:ext uri="{BB962C8B-B14F-4D97-AF65-F5344CB8AC3E}">
        <p14:creationId xmlns:p14="http://schemas.microsoft.com/office/powerpoint/2010/main" val="27479412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D8B19B1-B737-4B4C-96D5-D774880B1B9D}" type="datetimeFigureOut">
              <a:rPr lang="en-US" smtClean="0"/>
              <a:t>11/13/2017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80ED2E-D2E9-4E07-95A2-A7101B44F4EF}" type="slidenum">
              <a:rPr lang="en-US" smtClean="0"/>
              <a:t>‹#›</a:t>
            </a:fld>
            <a:endParaRPr lang="en-US"/>
          </a:p>
        </p:txBody>
      </p:sp>
    </p:spTree>
    <p:extLst>
      <p:ext uri="{BB962C8B-B14F-4D97-AF65-F5344CB8AC3E}">
        <p14:creationId xmlns:p14="http://schemas.microsoft.com/office/powerpoint/2010/main" val="3704205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D8B19B1-B737-4B4C-96D5-D774880B1B9D}" type="datetimeFigureOut">
              <a:rPr lang="en-US" smtClean="0"/>
              <a:t>11/13/2017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80ED2E-D2E9-4E07-95A2-A7101B44F4EF}" type="slidenum">
              <a:rPr lang="en-US" smtClean="0"/>
              <a:t>‹#›</a:t>
            </a:fld>
            <a:endParaRPr lang="en-US"/>
          </a:p>
        </p:txBody>
      </p:sp>
    </p:spTree>
    <p:extLst>
      <p:ext uri="{BB962C8B-B14F-4D97-AF65-F5344CB8AC3E}">
        <p14:creationId xmlns:p14="http://schemas.microsoft.com/office/powerpoint/2010/main" val="41818099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D8B19B1-B737-4B4C-96D5-D774880B1B9D}" type="datetimeFigureOut">
              <a:rPr lang="en-US" smtClean="0"/>
              <a:t>11/13/2017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080ED2E-D2E9-4E07-95A2-A7101B44F4EF}" type="slidenum">
              <a:rPr lang="en-US" smtClean="0"/>
              <a:t>‹#›</a:t>
            </a:fld>
            <a:endParaRPr lang="en-US"/>
          </a:p>
        </p:txBody>
      </p:sp>
    </p:spTree>
    <p:extLst>
      <p:ext uri="{BB962C8B-B14F-4D97-AF65-F5344CB8AC3E}">
        <p14:creationId xmlns:p14="http://schemas.microsoft.com/office/powerpoint/2010/main" val="12128814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D8B19B1-B737-4B4C-96D5-D774880B1B9D}" type="datetimeFigureOut">
              <a:rPr lang="en-US" smtClean="0"/>
              <a:t>11/13/2017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080ED2E-D2E9-4E07-95A2-A7101B44F4EF}" type="slidenum">
              <a:rPr lang="en-US" smtClean="0"/>
              <a:t>‹#›</a:t>
            </a:fld>
            <a:endParaRPr lang="en-US"/>
          </a:p>
        </p:txBody>
      </p:sp>
    </p:spTree>
    <p:extLst>
      <p:ext uri="{BB962C8B-B14F-4D97-AF65-F5344CB8AC3E}">
        <p14:creationId xmlns:p14="http://schemas.microsoft.com/office/powerpoint/2010/main" val="9270142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D8B19B1-B737-4B4C-96D5-D774880B1B9D}" type="datetimeFigureOut">
              <a:rPr lang="en-US" smtClean="0"/>
              <a:t>11/13/2017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080ED2E-D2E9-4E07-95A2-A7101B44F4EF}" type="slidenum">
              <a:rPr lang="en-US" smtClean="0"/>
              <a:t>‹#›</a:t>
            </a:fld>
            <a:endParaRPr lang="en-US"/>
          </a:p>
        </p:txBody>
      </p:sp>
    </p:spTree>
    <p:extLst>
      <p:ext uri="{BB962C8B-B14F-4D97-AF65-F5344CB8AC3E}">
        <p14:creationId xmlns:p14="http://schemas.microsoft.com/office/powerpoint/2010/main" val="38198960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D8B19B1-B737-4B4C-96D5-D774880B1B9D}" type="datetimeFigureOut">
              <a:rPr lang="en-US" smtClean="0"/>
              <a:t>11/13/2017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80ED2E-D2E9-4E07-95A2-A7101B44F4EF}" type="slidenum">
              <a:rPr lang="en-US" smtClean="0"/>
              <a:t>‹#›</a:t>
            </a:fld>
            <a:endParaRPr lang="en-US"/>
          </a:p>
        </p:txBody>
      </p:sp>
    </p:spTree>
    <p:extLst>
      <p:ext uri="{BB962C8B-B14F-4D97-AF65-F5344CB8AC3E}">
        <p14:creationId xmlns:p14="http://schemas.microsoft.com/office/powerpoint/2010/main" val="8949775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D8B19B1-B737-4B4C-96D5-D774880B1B9D}" type="datetimeFigureOut">
              <a:rPr lang="en-US" smtClean="0"/>
              <a:t>11/13/2017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80ED2E-D2E9-4E07-95A2-A7101B44F4EF}" type="slidenum">
              <a:rPr lang="en-US" smtClean="0"/>
              <a:t>‹#›</a:t>
            </a:fld>
            <a:endParaRPr lang="en-US"/>
          </a:p>
        </p:txBody>
      </p:sp>
    </p:spTree>
    <p:extLst>
      <p:ext uri="{BB962C8B-B14F-4D97-AF65-F5344CB8AC3E}">
        <p14:creationId xmlns:p14="http://schemas.microsoft.com/office/powerpoint/2010/main" val="21959509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D8B19B1-B737-4B4C-96D5-D774880B1B9D}" type="datetimeFigureOut">
              <a:rPr lang="en-US" smtClean="0"/>
              <a:t>11/13/2017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080ED2E-D2E9-4E07-95A2-A7101B44F4EF}" type="slidenum">
              <a:rPr lang="en-US" smtClean="0"/>
              <a:t>‹#›</a:t>
            </a:fld>
            <a:endParaRPr lang="en-US"/>
          </a:p>
        </p:txBody>
      </p:sp>
    </p:spTree>
    <p:extLst>
      <p:ext uri="{BB962C8B-B14F-4D97-AF65-F5344CB8AC3E}">
        <p14:creationId xmlns:p14="http://schemas.microsoft.com/office/powerpoint/2010/main" val="23146895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9525000" y="190500"/>
            <a:ext cx="2501900" cy="901700"/>
          </a:xfrm>
          <a:prstGeom prst="roundRect">
            <a:avLst/>
          </a:prstGeom>
          <a:effectLst>
            <a:outerShdw blurRad="50800" dist="38100" dir="8100000" algn="tr" rotWithShape="0">
              <a:prstClr val="black">
                <a:alpha val="40000"/>
              </a:prstClr>
            </a:outerShdw>
          </a:effectLst>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dirty="0">
              <a:cs typeface="B Nazanin" panose="00000400000000000000" pitchFamily="2" charset="-78"/>
            </a:endParaRPr>
          </a:p>
        </p:txBody>
      </p:sp>
      <p:sp>
        <p:nvSpPr>
          <p:cNvPr id="5" name="Rounded Rectangle 4"/>
          <p:cNvSpPr/>
          <p:nvPr/>
        </p:nvSpPr>
        <p:spPr>
          <a:xfrm>
            <a:off x="9525000" y="1333500"/>
            <a:ext cx="2501900" cy="901700"/>
          </a:xfrm>
          <a:prstGeom prst="roundRect">
            <a:avLst/>
          </a:prstGeom>
          <a:effectLst>
            <a:outerShdw blurRad="50800" dist="38100" dir="8100000" algn="tr" rotWithShape="0">
              <a:prstClr val="black">
                <a:alpha val="40000"/>
              </a:prstClr>
            </a:outerShdw>
          </a:effectLst>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cs typeface="B Nazanin" panose="00000400000000000000" pitchFamily="2" charset="-78"/>
            </a:endParaRPr>
          </a:p>
        </p:txBody>
      </p:sp>
      <p:sp>
        <p:nvSpPr>
          <p:cNvPr id="6" name="Rounded Rectangle 5"/>
          <p:cNvSpPr/>
          <p:nvPr/>
        </p:nvSpPr>
        <p:spPr>
          <a:xfrm>
            <a:off x="9525000" y="2476500"/>
            <a:ext cx="2501900" cy="901700"/>
          </a:xfrm>
          <a:prstGeom prst="roundRect">
            <a:avLst/>
          </a:prstGeom>
          <a:effectLst>
            <a:outerShdw blurRad="50800" dist="38100" dir="8100000" algn="tr" rotWithShape="0">
              <a:prstClr val="black">
                <a:alpha val="40000"/>
              </a:prstClr>
            </a:outerShdw>
          </a:effectLst>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a:cs typeface="B Nazanin" panose="00000400000000000000" pitchFamily="2" charset="-78"/>
            </a:endParaRPr>
          </a:p>
        </p:txBody>
      </p:sp>
      <p:sp>
        <p:nvSpPr>
          <p:cNvPr id="7" name="Rounded Rectangle 6"/>
          <p:cNvSpPr/>
          <p:nvPr/>
        </p:nvSpPr>
        <p:spPr>
          <a:xfrm>
            <a:off x="9525000" y="3619500"/>
            <a:ext cx="2501900" cy="901700"/>
          </a:xfrm>
          <a:prstGeom prst="roundRect">
            <a:avLst/>
          </a:prstGeom>
          <a:effectLst>
            <a:outerShdw blurRad="50800" dist="38100" dir="8100000" algn="tr" rotWithShape="0">
              <a:prstClr val="black">
                <a:alpha val="40000"/>
              </a:prstClr>
            </a:outerShdw>
          </a:effectLst>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a:cs typeface="B Nazanin" panose="00000400000000000000" pitchFamily="2" charset="-78"/>
            </a:endParaRPr>
          </a:p>
        </p:txBody>
      </p:sp>
      <p:sp>
        <p:nvSpPr>
          <p:cNvPr id="8" name="Rounded Rectangle 7"/>
          <p:cNvSpPr/>
          <p:nvPr/>
        </p:nvSpPr>
        <p:spPr>
          <a:xfrm>
            <a:off x="9525000" y="4762500"/>
            <a:ext cx="2501900" cy="901700"/>
          </a:xfrm>
          <a:prstGeom prst="roundRect">
            <a:avLst/>
          </a:prstGeom>
          <a:effectLst>
            <a:outerShdw blurRad="50800" dist="38100" dir="8100000" algn="tr"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cs typeface="B Nazanin" panose="00000400000000000000" pitchFamily="2" charset="-78"/>
            </a:endParaRPr>
          </a:p>
        </p:txBody>
      </p:sp>
      <p:sp>
        <p:nvSpPr>
          <p:cNvPr id="9" name="Rounded Rectangle 8"/>
          <p:cNvSpPr/>
          <p:nvPr/>
        </p:nvSpPr>
        <p:spPr>
          <a:xfrm>
            <a:off x="9525000" y="5905500"/>
            <a:ext cx="2501900" cy="901700"/>
          </a:xfrm>
          <a:prstGeom prst="roundRect">
            <a:avLst/>
          </a:prstGeom>
          <a:effectLst>
            <a:outerShdw blurRad="50800" dist="38100" dir="8100000" algn="tr" rotWithShape="0">
              <a:prstClr val="black">
                <a:alpha val="40000"/>
              </a:prstClr>
            </a:outerShdw>
          </a:effectLst>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cs typeface="B Nazanin" panose="00000400000000000000" pitchFamily="2" charset="-78"/>
            </a:endParaRPr>
          </a:p>
        </p:txBody>
      </p:sp>
      <p:sp>
        <p:nvSpPr>
          <p:cNvPr id="10" name="Rectangle 9"/>
          <p:cNvSpPr/>
          <p:nvPr/>
        </p:nvSpPr>
        <p:spPr>
          <a:xfrm>
            <a:off x="11395710" y="0"/>
            <a:ext cx="431800" cy="7098224"/>
          </a:xfrm>
          <a:prstGeom prst="rect">
            <a:avLst/>
          </a:prstGeom>
          <a:solidFill>
            <a:schemeClr val="bg1">
              <a:lumMod val="95000"/>
            </a:schemeClr>
          </a:solidFill>
          <a:effectLst>
            <a:outerShdw blurRad="50800" dist="38100" algn="l" rotWithShape="0">
              <a:prstClr val="black">
                <a:alpha val="40000"/>
              </a:prstClr>
            </a:outerShdw>
          </a:effectLst>
        </p:spPr>
        <p:style>
          <a:lnRef idx="0">
            <a:schemeClr val="accent1"/>
          </a:lnRef>
          <a:fillRef idx="3">
            <a:schemeClr val="accent1"/>
          </a:fillRef>
          <a:effectRef idx="3">
            <a:schemeClr val="accent1"/>
          </a:effectRef>
          <a:fontRef idx="minor">
            <a:schemeClr val="lt1"/>
          </a:fontRef>
        </p:style>
        <p:txBody>
          <a:bodyPr rtlCol="0" anchor="ctr"/>
          <a:lstStyle/>
          <a:p>
            <a:pPr algn="ctr"/>
            <a:endParaRPr lang="en-US">
              <a:cs typeface="B Nazanin" panose="00000400000000000000" pitchFamily="2" charset="-78"/>
            </a:endParaRPr>
          </a:p>
        </p:txBody>
      </p:sp>
      <p:sp>
        <p:nvSpPr>
          <p:cNvPr id="11" name="Flowchart: Connector 10"/>
          <p:cNvSpPr/>
          <p:nvPr/>
        </p:nvSpPr>
        <p:spPr>
          <a:xfrm>
            <a:off x="11210550" y="231775"/>
            <a:ext cx="838200" cy="819150"/>
          </a:xfrm>
          <a:prstGeom prst="flowChartConnector">
            <a:avLst/>
          </a:prstGeom>
          <a:scene3d>
            <a:camera prst="orthographicFront"/>
            <a:lightRig rig="threePt" dir="t"/>
          </a:scene3d>
          <a:sp3d>
            <a:bevelT prst="angle"/>
          </a:sp3d>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2800" dirty="0">
                <a:latin typeface="Times New Roman" panose="02020603050405020304" pitchFamily="18" charset="0"/>
                <a:cs typeface="B Nazanin" panose="00000400000000000000" pitchFamily="2" charset="-78"/>
              </a:rPr>
              <a:t>1</a:t>
            </a:r>
          </a:p>
        </p:txBody>
      </p:sp>
      <p:sp>
        <p:nvSpPr>
          <p:cNvPr id="12" name="Flowchart: Connector 11"/>
          <p:cNvSpPr/>
          <p:nvPr/>
        </p:nvSpPr>
        <p:spPr>
          <a:xfrm>
            <a:off x="11210550" y="1374775"/>
            <a:ext cx="838200" cy="819150"/>
          </a:xfrm>
          <a:prstGeom prst="flowChartConnector">
            <a:avLst/>
          </a:prstGeom>
          <a:scene3d>
            <a:camera prst="orthographicFront"/>
            <a:lightRig rig="threePt" dir="t"/>
          </a:scene3d>
          <a:sp3d>
            <a:bevelT prst="angle"/>
          </a:sp3d>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2800" dirty="0" smtClean="0">
                <a:latin typeface="Times New Roman" panose="02020603050405020304" pitchFamily="18" charset="0"/>
                <a:cs typeface="B Nazanin" panose="00000400000000000000" pitchFamily="2" charset="-78"/>
              </a:rPr>
              <a:t>2</a:t>
            </a:r>
            <a:endParaRPr lang="en-US" sz="2800" dirty="0">
              <a:latin typeface="Times New Roman" panose="02020603050405020304" pitchFamily="18" charset="0"/>
              <a:cs typeface="B Nazanin" panose="00000400000000000000" pitchFamily="2" charset="-78"/>
            </a:endParaRPr>
          </a:p>
        </p:txBody>
      </p:sp>
      <p:sp>
        <p:nvSpPr>
          <p:cNvPr id="13" name="Flowchart: Connector 12"/>
          <p:cNvSpPr/>
          <p:nvPr/>
        </p:nvSpPr>
        <p:spPr>
          <a:xfrm>
            <a:off x="11210550" y="2517775"/>
            <a:ext cx="838200" cy="819150"/>
          </a:xfrm>
          <a:prstGeom prst="flowChartConnector">
            <a:avLst/>
          </a:prstGeom>
          <a:scene3d>
            <a:camera prst="orthographicFront"/>
            <a:lightRig rig="threePt" dir="t"/>
          </a:scene3d>
          <a:sp3d>
            <a:bevelT prst="angle"/>
          </a:sp3d>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2800" dirty="0" smtClean="0">
                <a:latin typeface="Times New Roman" panose="02020603050405020304" pitchFamily="18" charset="0"/>
                <a:cs typeface="B Nazanin" panose="00000400000000000000" pitchFamily="2" charset="-78"/>
              </a:rPr>
              <a:t>3</a:t>
            </a:r>
            <a:endParaRPr lang="en-US" sz="2800" dirty="0">
              <a:latin typeface="Times New Roman" panose="02020603050405020304" pitchFamily="18" charset="0"/>
              <a:cs typeface="B Nazanin" panose="00000400000000000000" pitchFamily="2" charset="-78"/>
            </a:endParaRPr>
          </a:p>
        </p:txBody>
      </p:sp>
      <p:sp>
        <p:nvSpPr>
          <p:cNvPr id="14" name="Flowchart: Connector 13"/>
          <p:cNvSpPr/>
          <p:nvPr/>
        </p:nvSpPr>
        <p:spPr>
          <a:xfrm>
            <a:off x="11210550" y="3660775"/>
            <a:ext cx="838200" cy="819150"/>
          </a:xfrm>
          <a:prstGeom prst="flowChartConnector">
            <a:avLst/>
          </a:prstGeom>
          <a:scene3d>
            <a:camera prst="orthographicFront"/>
            <a:lightRig rig="threePt" dir="t"/>
          </a:scene3d>
          <a:sp3d>
            <a:bevelT prst="slope"/>
          </a:sp3d>
        </p:spPr>
        <p:style>
          <a:lnRef idx="1">
            <a:schemeClr val="accent4"/>
          </a:lnRef>
          <a:fillRef idx="2">
            <a:schemeClr val="accent4"/>
          </a:fillRef>
          <a:effectRef idx="1">
            <a:schemeClr val="accent4"/>
          </a:effectRef>
          <a:fontRef idx="minor">
            <a:schemeClr val="dk1"/>
          </a:fontRef>
        </p:style>
        <p:txBody>
          <a:bodyPr rtlCol="0" anchor="ctr"/>
          <a:lstStyle/>
          <a:p>
            <a:pPr algn="ctr"/>
            <a:r>
              <a:rPr lang="en-US" sz="2800" dirty="0" smtClean="0">
                <a:latin typeface="Times New Roman" panose="02020603050405020304" pitchFamily="18" charset="0"/>
                <a:cs typeface="B Nazanin" panose="00000400000000000000" pitchFamily="2" charset="-78"/>
              </a:rPr>
              <a:t>4</a:t>
            </a:r>
            <a:endParaRPr lang="en-US" sz="2800" dirty="0">
              <a:latin typeface="Times New Roman" panose="02020603050405020304" pitchFamily="18" charset="0"/>
              <a:cs typeface="B Nazanin" panose="00000400000000000000" pitchFamily="2" charset="-78"/>
            </a:endParaRPr>
          </a:p>
        </p:txBody>
      </p:sp>
      <p:sp>
        <p:nvSpPr>
          <p:cNvPr id="15" name="Flowchart: Connector 14"/>
          <p:cNvSpPr/>
          <p:nvPr/>
        </p:nvSpPr>
        <p:spPr>
          <a:xfrm>
            <a:off x="11210550" y="4803775"/>
            <a:ext cx="838200" cy="819150"/>
          </a:xfrm>
          <a:prstGeom prst="flowChartConnector">
            <a:avLst/>
          </a:prstGeom>
          <a:scene3d>
            <a:camera prst="orthographicFront"/>
            <a:lightRig rig="threePt" dir="t"/>
          </a:scene3d>
          <a:sp3d>
            <a:bevelT prst="angle"/>
          </a:sp3d>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2800" dirty="0" smtClean="0">
                <a:latin typeface="Times New Roman" panose="02020603050405020304" pitchFamily="18" charset="0"/>
                <a:cs typeface="B Nazanin" panose="00000400000000000000" pitchFamily="2" charset="-78"/>
              </a:rPr>
              <a:t>5</a:t>
            </a:r>
            <a:endParaRPr lang="en-US" sz="2800" dirty="0">
              <a:latin typeface="Times New Roman" panose="02020603050405020304" pitchFamily="18" charset="0"/>
              <a:cs typeface="B Nazanin" panose="00000400000000000000" pitchFamily="2" charset="-78"/>
            </a:endParaRPr>
          </a:p>
        </p:txBody>
      </p:sp>
      <p:sp>
        <p:nvSpPr>
          <p:cNvPr id="16" name="Flowchart: Connector 15"/>
          <p:cNvSpPr/>
          <p:nvPr/>
        </p:nvSpPr>
        <p:spPr>
          <a:xfrm>
            <a:off x="11197850" y="5946775"/>
            <a:ext cx="838200" cy="819150"/>
          </a:xfrm>
          <a:prstGeom prst="flowChartConnector">
            <a:avLst/>
          </a:prstGeom>
          <a:scene3d>
            <a:camera prst="orthographicFront"/>
            <a:lightRig rig="threePt" dir="t"/>
          </a:scene3d>
          <a:sp3d>
            <a:bevelT prst="angle"/>
          </a:sp3d>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2800" dirty="0" smtClean="0">
                <a:latin typeface="Times New Roman" panose="02020603050405020304" pitchFamily="18" charset="0"/>
                <a:cs typeface="B Nazanin" panose="00000400000000000000" pitchFamily="2" charset="-78"/>
              </a:rPr>
              <a:t>6</a:t>
            </a:r>
            <a:endParaRPr lang="en-US" sz="2800" dirty="0">
              <a:latin typeface="Times New Roman" panose="02020603050405020304" pitchFamily="18" charset="0"/>
              <a:cs typeface="B Nazanin" panose="00000400000000000000" pitchFamily="2" charset="-78"/>
            </a:endParaRPr>
          </a:p>
        </p:txBody>
      </p:sp>
      <p:sp>
        <p:nvSpPr>
          <p:cNvPr id="17" name="TextBox 16"/>
          <p:cNvSpPr txBox="1"/>
          <p:nvPr/>
        </p:nvSpPr>
        <p:spPr>
          <a:xfrm>
            <a:off x="9664700" y="456684"/>
            <a:ext cx="1346200" cy="400110"/>
          </a:xfrm>
          <a:prstGeom prst="rect">
            <a:avLst/>
          </a:prstGeom>
          <a:noFill/>
        </p:spPr>
        <p:txBody>
          <a:bodyPr wrap="square" rtlCol="0">
            <a:spAutoFit/>
          </a:bodyPr>
          <a:lstStyle/>
          <a:p>
            <a:pPr algn="ctr" rtl="1"/>
            <a:r>
              <a:rPr lang="fa-IR" sz="2000" dirty="0" smtClean="0">
                <a:cs typeface="B Nazanin" panose="00000400000000000000" pitchFamily="2" charset="-78"/>
              </a:rPr>
              <a:t>مقدمه</a:t>
            </a:r>
            <a:endParaRPr lang="en-US" sz="2400" dirty="0">
              <a:cs typeface="B Nazanin" panose="00000400000000000000" pitchFamily="2" charset="-78"/>
            </a:endParaRPr>
          </a:p>
        </p:txBody>
      </p:sp>
      <p:sp>
        <p:nvSpPr>
          <p:cNvPr id="18" name="TextBox 17"/>
          <p:cNvSpPr txBox="1"/>
          <p:nvPr/>
        </p:nvSpPr>
        <p:spPr>
          <a:xfrm>
            <a:off x="9563100" y="1599684"/>
            <a:ext cx="1670050" cy="369332"/>
          </a:xfrm>
          <a:prstGeom prst="rect">
            <a:avLst/>
          </a:prstGeom>
          <a:noFill/>
        </p:spPr>
        <p:txBody>
          <a:bodyPr wrap="square" rtlCol="0">
            <a:spAutoFit/>
          </a:bodyPr>
          <a:lstStyle/>
          <a:p>
            <a:pPr algn="ctr" rtl="1"/>
            <a:r>
              <a:rPr lang="fa-IR" dirty="0" smtClean="0">
                <a:cs typeface="B Nazanin" panose="00000400000000000000" pitchFamily="2" charset="-78"/>
              </a:rPr>
              <a:t>تداخل ها</a:t>
            </a:r>
            <a:endParaRPr lang="en-US" dirty="0">
              <a:cs typeface="B Nazanin" panose="00000400000000000000" pitchFamily="2" charset="-78"/>
            </a:endParaRPr>
          </a:p>
        </p:txBody>
      </p:sp>
      <p:sp>
        <p:nvSpPr>
          <p:cNvPr id="19" name="TextBox 18"/>
          <p:cNvSpPr txBox="1"/>
          <p:nvPr/>
        </p:nvSpPr>
        <p:spPr>
          <a:xfrm>
            <a:off x="9582150" y="2742684"/>
            <a:ext cx="1549400" cy="369332"/>
          </a:xfrm>
          <a:prstGeom prst="rect">
            <a:avLst/>
          </a:prstGeom>
          <a:noFill/>
        </p:spPr>
        <p:txBody>
          <a:bodyPr wrap="square" rtlCol="0">
            <a:spAutoFit/>
          </a:bodyPr>
          <a:lstStyle/>
          <a:p>
            <a:pPr algn="ctr" rtl="1"/>
            <a:r>
              <a:rPr lang="fa-IR" dirty="0" smtClean="0">
                <a:cs typeface="B Nazanin" panose="00000400000000000000" pitchFamily="2" charset="-78"/>
              </a:rPr>
              <a:t>فایروال ها</a:t>
            </a:r>
            <a:endParaRPr lang="en-US" dirty="0">
              <a:cs typeface="B Nazanin" panose="00000400000000000000" pitchFamily="2" charset="-78"/>
            </a:endParaRPr>
          </a:p>
        </p:txBody>
      </p:sp>
      <p:sp>
        <p:nvSpPr>
          <p:cNvPr id="20" name="TextBox 19"/>
          <p:cNvSpPr txBox="1"/>
          <p:nvPr/>
        </p:nvSpPr>
        <p:spPr>
          <a:xfrm>
            <a:off x="9534150" y="3885684"/>
            <a:ext cx="1606550" cy="369332"/>
          </a:xfrm>
          <a:prstGeom prst="rect">
            <a:avLst/>
          </a:prstGeom>
          <a:noFill/>
        </p:spPr>
        <p:txBody>
          <a:bodyPr wrap="square" rtlCol="0">
            <a:spAutoFit/>
          </a:bodyPr>
          <a:lstStyle/>
          <a:p>
            <a:pPr algn="ctr" rtl="1"/>
            <a:r>
              <a:rPr lang="en-US" b="1" dirty="0" smtClean="0">
                <a:effectLst>
                  <a:outerShdw blurRad="38100" dist="38100" dir="2700000" algn="tl">
                    <a:srgbClr val="000000">
                      <a:alpha val="43137"/>
                    </a:srgbClr>
                  </a:outerShdw>
                </a:effectLst>
                <a:cs typeface="B Nazanin" panose="00000400000000000000" pitchFamily="2" charset="-78"/>
              </a:rPr>
              <a:t> IDS </a:t>
            </a:r>
            <a:r>
              <a:rPr lang="fa-IR" b="1" dirty="0" smtClean="0">
                <a:effectLst>
                  <a:outerShdw blurRad="38100" dist="38100" dir="2700000" algn="tl">
                    <a:srgbClr val="000000">
                      <a:alpha val="43137"/>
                    </a:srgbClr>
                  </a:outerShdw>
                </a:effectLst>
                <a:cs typeface="B Nazanin" panose="00000400000000000000" pitchFamily="2" charset="-78"/>
              </a:rPr>
              <a:t>و </a:t>
            </a:r>
            <a:r>
              <a:rPr lang="en-US" b="1" dirty="0" smtClean="0">
                <a:effectLst>
                  <a:outerShdw blurRad="38100" dist="38100" dir="2700000" algn="tl">
                    <a:srgbClr val="000000">
                      <a:alpha val="43137"/>
                    </a:srgbClr>
                  </a:outerShdw>
                </a:effectLst>
                <a:cs typeface="B Nazanin" panose="00000400000000000000" pitchFamily="2" charset="-78"/>
              </a:rPr>
              <a:t>IPS</a:t>
            </a:r>
            <a:endParaRPr lang="en-US" b="1" dirty="0">
              <a:effectLst>
                <a:outerShdw blurRad="38100" dist="38100" dir="2700000" algn="tl">
                  <a:srgbClr val="000000">
                    <a:alpha val="43137"/>
                  </a:srgbClr>
                </a:outerShdw>
              </a:effectLst>
              <a:cs typeface="B Nazanin" panose="00000400000000000000" pitchFamily="2" charset="-78"/>
            </a:endParaRPr>
          </a:p>
        </p:txBody>
      </p:sp>
      <p:sp>
        <p:nvSpPr>
          <p:cNvPr id="21" name="TextBox 20"/>
          <p:cNvSpPr txBox="1"/>
          <p:nvPr/>
        </p:nvSpPr>
        <p:spPr>
          <a:xfrm>
            <a:off x="9575800" y="5028684"/>
            <a:ext cx="1549400" cy="369332"/>
          </a:xfrm>
          <a:prstGeom prst="rect">
            <a:avLst/>
          </a:prstGeom>
          <a:noFill/>
        </p:spPr>
        <p:txBody>
          <a:bodyPr wrap="square" rtlCol="0">
            <a:spAutoFit/>
          </a:bodyPr>
          <a:lstStyle/>
          <a:p>
            <a:pPr algn="ctr" rtl="1"/>
            <a:r>
              <a:rPr lang="fa-IR" dirty="0" smtClean="0">
                <a:cs typeface="B Nazanin" panose="00000400000000000000" pitchFamily="2" charset="-78"/>
              </a:rPr>
              <a:t>انواع </a:t>
            </a:r>
            <a:r>
              <a:rPr lang="en-US" dirty="0" smtClean="0">
                <a:cs typeface="B Nazanin" panose="00000400000000000000" pitchFamily="2" charset="-78"/>
              </a:rPr>
              <a:t>IDS </a:t>
            </a:r>
            <a:r>
              <a:rPr lang="fa-IR" dirty="0" smtClean="0">
                <a:cs typeface="B Nazanin" panose="00000400000000000000" pitchFamily="2" charset="-78"/>
              </a:rPr>
              <a:t>و </a:t>
            </a:r>
            <a:r>
              <a:rPr lang="en-US" dirty="0" smtClean="0">
                <a:cs typeface="B Nazanin" panose="00000400000000000000" pitchFamily="2" charset="-78"/>
              </a:rPr>
              <a:t>IPS</a:t>
            </a:r>
            <a:endParaRPr lang="en-US" dirty="0">
              <a:cs typeface="B Nazanin" panose="00000400000000000000" pitchFamily="2" charset="-78"/>
            </a:endParaRPr>
          </a:p>
        </p:txBody>
      </p:sp>
      <p:sp>
        <p:nvSpPr>
          <p:cNvPr id="22" name="TextBox 21"/>
          <p:cNvSpPr txBox="1"/>
          <p:nvPr/>
        </p:nvSpPr>
        <p:spPr>
          <a:xfrm>
            <a:off x="9563100" y="6171684"/>
            <a:ext cx="1549400" cy="369332"/>
          </a:xfrm>
          <a:prstGeom prst="rect">
            <a:avLst/>
          </a:prstGeom>
          <a:noFill/>
        </p:spPr>
        <p:txBody>
          <a:bodyPr wrap="square" rtlCol="0">
            <a:spAutoFit/>
          </a:bodyPr>
          <a:lstStyle/>
          <a:p>
            <a:pPr algn="ctr" rtl="1"/>
            <a:r>
              <a:rPr lang="fa-IR" dirty="0" smtClean="0">
                <a:cs typeface="B Nazanin" panose="00000400000000000000" pitchFamily="2" charset="-78"/>
              </a:rPr>
              <a:t>نتیجه گیری</a:t>
            </a:r>
            <a:endParaRPr lang="en-US" dirty="0">
              <a:cs typeface="B Nazanin" panose="00000400000000000000" pitchFamily="2" charset="-78"/>
            </a:endParaRPr>
          </a:p>
        </p:txBody>
      </p:sp>
      <p:sp>
        <p:nvSpPr>
          <p:cNvPr id="24" name="Flowchart: Connector 23"/>
          <p:cNvSpPr/>
          <p:nvPr/>
        </p:nvSpPr>
        <p:spPr>
          <a:xfrm>
            <a:off x="85090" y="5895141"/>
            <a:ext cx="1332855" cy="922418"/>
          </a:xfrm>
          <a:prstGeom prst="flowChartConnector">
            <a:avLst/>
          </a:prstGeom>
          <a:effectLst>
            <a:outerShdw blurRad="50800" dist="38100" dir="5400000" algn="t" rotWithShape="0">
              <a:prstClr val="black">
                <a:alpha val="40000"/>
              </a:prstClr>
            </a:outerShdw>
            <a:softEdge rad="31750"/>
          </a:effectLst>
        </p:spPr>
        <p:style>
          <a:lnRef idx="1">
            <a:schemeClr val="accent4"/>
          </a:lnRef>
          <a:fillRef idx="2">
            <a:schemeClr val="accent4"/>
          </a:fillRef>
          <a:effectRef idx="1">
            <a:schemeClr val="accent4"/>
          </a:effectRef>
          <a:fontRef idx="minor">
            <a:schemeClr val="dk1"/>
          </a:fontRef>
        </p:style>
        <p:txBody>
          <a:bodyPr rtlCol="0" anchor="ctr"/>
          <a:lstStyle/>
          <a:p>
            <a:pPr algn="ctr"/>
            <a:r>
              <a:rPr lang="en-US" sz="2600" dirty="0">
                <a:latin typeface="Times New Roman" panose="02020603050405020304" pitchFamily="18" charset="0"/>
                <a:cs typeface="B Nazanin" panose="00000400000000000000" pitchFamily="2" charset="-78"/>
              </a:rPr>
              <a:t>16/38</a:t>
            </a:r>
          </a:p>
        </p:txBody>
      </p:sp>
      <p:sp>
        <p:nvSpPr>
          <p:cNvPr id="25" name="TextBox 24"/>
          <p:cNvSpPr txBox="1"/>
          <p:nvPr/>
        </p:nvSpPr>
        <p:spPr>
          <a:xfrm>
            <a:off x="205740" y="172040"/>
            <a:ext cx="9198610" cy="5999643"/>
          </a:xfrm>
          <a:prstGeom prst="rect">
            <a:avLst/>
          </a:prstGeom>
          <a:noFill/>
        </p:spPr>
        <p:txBody>
          <a:bodyPr wrap="square" rtlCol="0" anchor="ctr">
            <a:noAutofit/>
          </a:bodyPr>
          <a:lstStyle/>
          <a:p>
            <a:pPr algn="just" rtl="1">
              <a:lnSpc>
                <a:spcPct val="150000"/>
              </a:lnSpc>
            </a:pPr>
            <a:endParaRPr lang="fa-IR" sz="2600" dirty="0" smtClean="0">
              <a:cs typeface="B Nazanin" panose="00000400000000000000" pitchFamily="2" charset="-78"/>
            </a:endParaRPr>
          </a:p>
          <a:p>
            <a:pPr algn="just" rtl="1">
              <a:lnSpc>
                <a:spcPct val="150000"/>
              </a:lnSpc>
            </a:pPr>
            <a:r>
              <a:rPr lang="en-US" sz="2800" b="1" u="sng" dirty="0" smtClean="0">
                <a:cs typeface="B Nazanin" panose="00000400000000000000" pitchFamily="2" charset="-78"/>
              </a:rPr>
              <a:t>C</a:t>
            </a:r>
            <a:r>
              <a:rPr lang="fa-IR" sz="2800" b="1" u="sng" dirty="0" smtClean="0">
                <a:cs typeface="B Nazanin" panose="00000400000000000000" pitchFamily="2" charset="-78"/>
              </a:rPr>
              <a:t>. </a:t>
            </a:r>
            <a:r>
              <a:rPr lang="en-US" sz="2800" b="1" u="sng" dirty="0" smtClean="0">
                <a:cs typeface="B Nazanin" panose="00000400000000000000" pitchFamily="2" charset="-78"/>
              </a:rPr>
              <a:t>IDS</a:t>
            </a:r>
            <a:r>
              <a:rPr lang="fa-IR" sz="2800" b="1" u="sng" dirty="0" smtClean="0">
                <a:cs typeface="B Nazanin" panose="00000400000000000000" pitchFamily="2" charset="-78"/>
              </a:rPr>
              <a:t> </a:t>
            </a:r>
            <a:r>
              <a:rPr lang="fa-IR" sz="2800" b="1" u="sng" dirty="0">
                <a:cs typeface="B Nazanin" panose="00000400000000000000" pitchFamily="2" charset="-78"/>
              </a:rPr>
              <a:t>بر پایه شبکه عصبی مصنوعی</a:t>
            </a:r>
            <a:endParaRPr lang="en-US" sz="2800" b="1" u="sng" dirty="0">
              <a:cs typeface="B Nazanin" panose="00000400000000000000" pitchFamily="2" charset="-78"/>
            </a:endParaRPr>
          </a:p>
          <a:p>
            <a:pPr marL="457200" indent="-457200" algn="just" rtl="1">
              <a:lnSpc>
                <a:spcPct val="150000"/>
              </a:lnSpc>
              <a:buFont typeface="Wingdings" panose="05000000000000000000" pitchFamily="2" charset="2"/>
              <a:buChar char="§"/>
            </a:pPr>
            <a:r>
              <a:rPr lang="fa-IR" sz="2600" dirty="0">
                <a:cs typeface="B Nazanin" panose="00000400000000000000" pitchFamily="2" charset="-78"/>
              </a:rPr>
              <a:t>هدف از استفاده از </a:t>
            </a:r>
            <a:r>
              <a:rPr lang="en-US" sz="2600" dirty="0">
                <a:cs typeface="B Nazanin" panose="00000400000000000000" pitchFamily="2" charset="-78"/>
              </a:rPr>
              <a:t>ANN</a:t>
            </a:r>
            <a:r>
              <a:rPr lang="fa-IR" sz="2600" dirty="0">
                <a:cs typeface="B Nazanin" panose="00000400000000000000" pitchFamily="2" charset="-78"/>
              </a:rPr>
              <a:t> ها برای شناسایی گذرگاه های غیر مجاز توانایی برای تولید داده ها از داده های ناقص و توانایی برای دسته بندی داده ها به عنوان ورودی های طبیعی یا غیر مجاز اشت. انواع </a:t>
            </a:r>
            <a:r>
              <a:rPr lang="en-US" sz="2600" dirty="0">
                <a:cs typeface="B Nazanin" panose="00000400000000000000" pitchFamily="2" charset="-78"/>
              </a:rPr>
              <a:t>ANN</a:t>
            </a:r>
            <a:r>
              <a:rPr lang="fa-IR" sz="2600" dirty="0">
                <a:cs typeface="B Nazanin" panose="00000400000000000000" pitchFamily="2" charset="-78"/>
              </a:rPr>
              <a:t> استفاده شده در </a:t>
            </a:r>
            <a:r>
              <a:rPr lang="en-US" sz="2600" dirty="0">
                <a:cs typeface="B Nazanin" panose="00000400000000000000" pitchFamily="2" charset="-78"/>
              </a:rPr>
              <a:t>IDS</a:t>
            </a:r>
            <a:r>
              <a:rPr lang="fa-IR" sz="2600" dirty="0">
                <a:cs typeface="B Nazanin" panose="00000400000000000000" pitchFamily="2" charset="-78"/>
              </a:rPr>
              <a:t> عبارتند از: شبکه های عصبی بازخورد چند لایه (</a:t>
            </a:r>
            <a:r>
              <a:rPr lang="en-US" sz="2600" dirty="0">
                <a:cs typeface="B Nazanin" panose="00000400000000000000" pitchFamily="2" charset="-78"/>
              </a:rPr>
              <a:t>MLFF</a:t>
            </a:r>
            <a:r>
              <a:rPr lang="fa-IR" sz="2600" dirty="0">
                <a:cs typeface="B Nazanin" panose="00000400000000000000" pitchFamily="2" charset="-78"/>
              </a:rPr>
              <a:t>)، مشاهده چند لایه (</a:t>
            </a:r>
            <a:r>
              <a:rPr lang="en-US" sz="2600" dirty="0">
                <a:cs typeface="B Nazanin" panose="00000400000000000000" pitchFamily="2" charset="-78"/>
              </a:rPr>
              <a:t>MLP</a:t>
            </a:r>
            <a:r>
              <a:rPr lang="fa-IR" sz="2600" dirty="0">
                <a:cs typeface="B Nazanin" panose="00000400000000000000" pitchFamily="2" charset="-78"/>
              </a:rPr>
              <a:t>) و انتشار پی گشت (</a:t>
            </a:r>
            <a:r>
              <a:rPr lang="en-US" sz="2600" dirty="0">
                <a:cs typeface="B Nazanin" panose="00000400000000000000" pitchFamily="2" charset="-78"/>
              </a:rPr>
              <a:t>BP</a:t>
            </a:r>
            <a:r>
              <a:rPr lang="fa-IR" sz="2600" dirty="0">
                <a:cs typeface="B Nazanin" panose="00000400000000000000" pitchFamily="2" charset="-78"/>
              </a:rPr>
              <a:t>).</a:t>
            </a:r>
            <a:endParaRPr lang="en-US" sz="2600" dirty="0">
              <a:cs typeface="B Nazanin" panose="00000400000000000000" pitchFamily="2" charset="-78"/>
            </a:endParaRPr>
          </a:p>
          <a:p>
            <a:pPr marL="457200" indent="-457200" algn="just" rtl="1">
              <a:lnSpc>
                <a:spcPct val="150000"/>
              </a:lnSpc>
              <a:buFont typeface="Wingdings" panose="05000000000000000000" pitchFamily="2" charset="2"/>
              <a:buChar char="§"/>
            </a:pPr>
            <a:r>
              <a:rPr lang="en-US" sz="2600" dirty="0">
                <a:cs typeface="B Nazanin" panose="00000400000000000000" pitchFamily="2" charset="-78"/>
              </a:rPr>
              <a:t>IDS</a:t>
            </a:r>
            <a:r>
              <a:rPr lang="fa-IR" sz="2600" dirty="0">
                <a:cs typeface="B Nazanin" panose="00000400000000000000" pitchFamily="2" charset="-78"/>
              </a:rPr>
              <a:t> بر پایه </a:t>
            </a:r>
            <a:r>
              <a:rPr lang="en-US" sz="2600" dirty="0">
                <a:cs typeface="B Nazanin" panose="00000400000000000000" pitchFamily="2" charset="-78"/>
              </a:rPr>
              <a:t>ANN</a:t>
            </a:r>
            <a:r>
              <a:rPr lang="fa-IR" sz="2600" dirty="0">
                <a:cs typeface="B Nazanin" panose="00000400000000000000" pitchFamily="2" charset="-78"/>
              </a:rPr>
              <a:t> راه حلی کارامد برای داده های شبکه ای ساختار بندی نشده است. دقت شناسایی گذرگاه های غیر مجاز این شیوه بر پایه تعداد لایه های پنهان و فار آموزش </a:t>
            </a:r>
            <a:r>
              <a:rPr lang="en-US" sz="2600" dirty="0">
                <a:cs typeface="B Nazanin" panose="00000400000000000000" pitchFamily="2" charset="-78"/>
              </a:rPr>
              <a:t>ANN</a:t>
            </a:r>
            <a:r>
              <a:rPr lang="fa-IR" sz="2600" dirty="0">
                <a:cs typeface="B Nazanin" panose="00000400000000000000" pitchFamily="2" charset="-78"/>
              </a:rPr>
              <a:t> است. اما نیاز به نمونه های آموزش و زمان برای یادگیری موثر </a:t>
            </a:r>
            <a:r>
              <a:rPr lang="en-US" sz="2600" dirty="0">
                <a:cs typeface="B Nazanin" panose="00000400000000000000" pitchFamily="2" charset="-78"/>
              </a:rPr>
              <a:t>ANN</a:t>
            </a:r>
            <a:r>
              <a:rPr lang="fa-IR" sz="2600" dirty="0">
                <a:cs typeface="B Nazanin" panose="00000400000000000000" pitchFamily="2" charset="-78"/>
              </a:rPr>
              <a:t> دارد. </a:t>
            </a:r>
            <a:endParaRPr lang="fa-IR" sz="2600" dirty="0" smtClean="0">
              <a:cs typeface="B Nazanin" panose="00000400000000000000" pitchFamily="2" charset="-78"/>
            </a:endParaRPr>
          </a:p>
        </p:txBody>
      </p:sp>
    </p:spTree>
    <p:extLst>
      <p:ext uri="{BB962C8B-B14F-4D97-AF65-F5344CB8AC3E}">
        <p14:creationId xmlns:p14="http://schemas.microsoft.com/office/powerpoint/2010/main" val="260898310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9525000" y="190500"/>
            <a:ext cx="2501900" cy="901700"/>
          </a:xfrm>
          <a:prstGeom prst="roundRect">
            <a:avLst/>
          </a:prstGeom>
          <a:effectLst>
            <a:outerShdw blurRad="50800" dist="38100" dir="8100000" algn="tr" rotWithShape="0">
              <a:prstClr val="black">
                <a:alpha val="40000"/>
              </a:prstClr>
            </a:outerShdw>
          </a:effectLst>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dirty="0">
              <a:cs typeface="B Nazanin" panose="00000400000000000000" pitchFamily="2" charset="-78"/>
            </a:endParaRPr>
          </a:p>
        </p:txBody>
      </p:sp>
      <p:sp>
        <p:nvSpPr>
          <p:cNvPr id="5" name="Rounded Rectangle 4"/>
          <p:cNvSpPr/>
          <p:nvPr/>
        </p:nvSpPr>
        <p:spPr>
          <a:xfrm>
            <a:off x="9525000" y="1333500"/>
            <a:ext cx="2501900" cy="901700"/>
          </a:xfrm>
          <a:prstGeom prst="roundRect">
            <a:avLst/>
          </a:prstGeom>
          <a:effectLst>
            <a:outerShdw blurRad="50800" dist="38100" dir="8100000" algn="tr" rotWithShape="0">
              <a:prstClr val="black">
                <a:alpha val="40000"/>
              </a:prstClr>
            </a:outerShdw>
          </a:effectLst>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cs typeface="B Nazanin" panose="00000400000000000000" pitchFamily="2" charset="-78"/>
            </a:endParaRPr>
          </a:p>
        </p:txBody>
      </p:sp>
      <p:sp>
        <p:nvSpPr>
          <p:cNvPr id="6" name="Rounded Rectangle 5"/>
          <p:cNvSpPr/>
          <p:nvPr/>
        </p:nvSpPr>
        <p:spPr>
          <a:xfrm>
            <a:off x="9525000" y="2476500"/>
            <a:ext cx="2501900" cy="901700"/>
          </a:xfrm>
          <a:prstGeom prst="roundRect">
            <a:avLst/>
          </a:prstGeom>
          <a:effectLst>
            <a:outerShdw blurRad="50800" dist="38100" dir="8100000" algn="tr" rotWithShape="0">
              <a:prstClr val="black">
                <a:alpha val="40000"/>
              </a:prstClr>
            </a:outerShdw>
          </a:effectLst>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a:cs typeface="B Nazanin" panose="00000400000000000000" pitchFamily="2" charset="-78"/>
            </a:endParaRPr>
          </a:p>
        </p:txBody>
      </p:sp>
      <p:sp>
        <p:nvSpPr>
          <p:cNvPr id="7" name="Rounded Rectangle 6"/>
          <p:cNvSpPr/>
          <p:nvPr/>
        </p:nvSpPr>
        <p:spPr>
          <a:xfrm>
            <a:off x="9525000" y="3619500"/>
            <a:ext cx="2501900" cy="901700"/>
          </a:xfrm>
          <a:prstGeom prst="roundRect">
            <a:avLst/>
          </a:prstGeom>
          <a:effectLst>
            <a:outerShdw blurRad="50800" dist="38100" dir="8100000" algn="tr" rotWithShape="0">
              <a:prstClr val="black">
                <a:alpha val="40000"/>
              </a:prstClr>
            </a:outerShdw>
          </a:effectLst>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a:cs typeface="B Nazanin" panose="00000400000000000000" pitchFamily="2" charset="-78"/>
            </a:endParaRPr>
          </a:p>
        </p:txBody>
      </p:sp>
      <p:sp>
        <p:nvSpPr>
          <p:cNvPr id="8" name="Rounded Rectangle 7"/>
          <p:cNvSpPr/>
          <p:nvPr/>
        </p:nvSpPr>
        <p:spPr>
          <a:xfrm>
            <a:off x="9525000" y="4762500"/>
            <a:ext cx="2501900" cy="901700"/>
          </a:xfrm>
          <a:prstGeom prst="roundRect">
            <a:avLst/>
          </a:prstGeom>
          <a:effectLst>
            <a:outerShdw blurRad="50800" dist="38100" dir="8100000" algn="tr"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cs typeface="B Nazanin" panose="00000400000000000000" pitchFamily="2" charset="-78"/>
            </a:endParaRPr>
          </a:p>
        </p:txBody>
      </p:sp>
      <p:sp>
        <p:nvSpPr>
          <p:cNvPr id="9" name="Rounded Rectangle 8"/>
          <p:cNvSpPr/>
          <p:nvPr/>
        </p:nvSpPr>
        <p:spPr>
          <a:xfrm>
            <a:off x="9525000" y="5905500"/>
            <a:ext cx="2501900" cy="901700"/>
          </a:xfrm>
          <a:prstGeom prst="roundRect">
            <a:avLst/>
          </a:prstGeom>
          <a:effectLst>
            <a:outerShdw blurRad="50800" dist="38100" dir="8100000" algn="tr" rotWithShape="0">
              <a:prstClr val="black">
                <a:alpha val="40000"/>
              </a:prstClr>
            </a:outerShdw>
          </a:effectLst>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cs typeface="B Nazanin" panose="00000400000000000000" pitchFamily="2" charset="-78"/>
            </a:endParaRPr>
          </a:p>
        </p:txBody>
      </p:sp>
      <p:sp>
        <p:nvSpPr>
          <p:cNvPr id="10" name="Rectangle 9"/>
          <p:cNvSpPr/>
          <p:nvPr/>
        </p:nvSpPr>
        <p:spPr>
          <a:xfrm>
            <a:off x="11395710" y="0"/>
            <a:ext cx="431800" cy="7098224"/>
          </a:xfrm>
          <a:prstGeom prst="rect">
            <a:avLst/>
          </a:prstGeom>
          <a:solidFill>
            <a:schemeClr val="bg1">
              <a:lumMod val="95000"/>
            </a:schemeClr>
          </a:solidFill>
          <a:effectLst>
            <a:outerShdw blurRad="50800" dist="38100" algn="l" rotWithShape="0">
              <a:prstClr val="black">
                <a:alpha val="40000"/>
              </a:prstClr>
            </a:outerShdw>
          </a:effectLst>
        </p:spPr>
        <p:style>
          <a:lnRef idx="0">
            <a:schemeClr val="accent1"/>
          </a:lnRef>
          <a:fillRef idx="3">
            <a:schemeClr val="accent1"/>
          </a:fillRef>
          <a:effectRef idx="3">
            <a:schemeClr val="accent1"/>
          </a:effectRef>
          <a:fontRef idx="minor">
            <a:schemeClr val="lt1"/>
          </a:fontRef>
        </p:style>
        <p:txBody>
          <a:bodyPr rtlCol="0" anchor="ctr"/>
          <a:lstStyle/>
          <a:p>
            <a:pPr algn="ctr"/>
            <a:endParaRPr lang="en-US">
              <a:cs typeface="B Nazanin" panose="00000400000000000000" pitchFamily="2" charset="-78"/>
            </a:endParaRPr>
          </a:p>
        </p:txBody>
      </p:sp>
      <p:sp>
        <p:nvSpPr>
          <p:cNvPr id="11" name="Flowchart: Connector 10"/>
          <p:cNvSpPr/>
          <p:nvPr/>
        </p:nvSpPr>
        <p:spPr>
          <a:xfrm>
            <a:off x="11210550" y="231775"/>
            <a:ext cx="838200" cy="819150"/>
          </a:xfrm>
          <a:prstGeom prst="flowChartConnector">
            <a:avLst/>
          </a:prstGeom>
          <a:scene3d>
            <a:camera prst="orthographicFront"/>
            <a:lightRig rig="threePt" dir="t"/>
          </a:scene3d>
          <a:sp3d>
            <a:bevelT prst="angle"/>
          </a:sp3d>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2800" dirty="0">
                <a:latin typeface="Times New Roman" panose="02020603050405020304" pitchFamily="18" charset="0"/>
                <a:cs typeface="B Nazanin" panose="00000400000000000000" pitchFamily="2" charset="-78"/>
              </a:rPr>
              <a:t>1</a:t>
            </a:r>
          </a:p>
        </p:txBody>
      </p:sp>
      <p:sp>
        <p:nvSpPr>
          <p:cNvPr id="12" name="Flowchart: Connector 11"/>
          <p:cNvSpPr/>
          <p:nvPr/>
        </p:nvSpPr>
        <p:spPr>
          <a:xfrm>
            <a:off x="11210550" y="1374775"/>
            <a:ext cx="838200" cy="819150"/>
          </a:xfrm>
          <a:prstGeom prst="flowChartConnector">
            <a:avLst/>
          </a:prstGeom>
          <a:scene3d>
            <a:camera prst="orthographicFront"/>
            <a:lightRig rig="threePt" dir="t"/>
          </a:scene3d>
          <a:sp3d>
            <a:bevelT prst="angle"/>
          </a:sp3d>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2800" dirty="0" smtClean="0">
                <a:latin typeface="Times New Roman" panose="02020603050405020304" pitchFamily="18" charset="0"/>
                <a:cs typeface="B Nazanin" panose="00000400000000000000" pitchFamily="2" charset="-78"/>
              </a:rPr>
              <a:t>2</a:t>
            </a:r>
            <a:endParaRPr lang="en-US" sz="2800" dirty="0">
              <a:latin typeface="Times New Roman" panose="02020603050405020304" pitchFamily="18" charset="0"/>
              <a:cs typeface="B Nazanin" panose="00000400000000000000" pitchFamily="2" charset="-78"/>
            </a:endParaRPr>
          </a:p>
        </p:txBody>
      </p:sp>
      <p:sp>
        <p:nvSpPr>
          <p:cNvPr id="13" name="Flowchart: Connector 12"/>
          <p:cNvSpPr/>
          <p:nvPr/>
        </p:nvSpPr>
        <p:spPr>
          <a:xfrm>
            <a:off x="11210550" y="2517775"/>
            <a:ext cx="838200" cy="819150"/>
          </a:xfrm>
          <a:prstGeom prst="flowChartConnector">
            <a:avLst/>
          </a:prstGeom>
          <a:scene3d>
            <a:camera prst="orthographicFront"/>
            <a:lightRig rig="threePt" dir="t"/>
          </a:scene3d>
          <a:sp3d>
            <a:bevelT prst="angle"/>
          </a:sp3d>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2800" dirty="0" smtClean="0">
                <a:latin typeface="Times New Roman" panose="02020603050405020304" pitchFamily="18" charset="0"/>
                <a:cs typeface="B Nazanin" panose="00000400000000000000" pitchFamily="2" charset="-78"/>
              </a:rPr>
              <a:t>3</a:t>
            </a:r>
            <a:endParaRPr lang="en-US" sz="2800" dirty="0">
              <a:latin typeface="Times New Roman" panose="02020603050405020304" pitchFamily="18" charset="0"/>
              <a:cs typeface="B Nazanin" panose="00000400000000000000" pitchFamily="2" charset="-78"/>
            </a:endParaRPr>
          </a:p>
        </p:txBody>
      </p:sp>
      <p:sp>
        <p:nvSpPr>
          <p:cNvPr id="14" name="Flowchart: Connector 13"/>
          <p:cNvSpPr/>
          <p:nvPr/>
        </p:nvSpPr>
        <p:spPr>
          <a:xfrm>
            <a:off x="11210550" y="3660775"/>
            <a:ext cx="838200" cy="819150"/>
          </a:xfrm>
          <a:prstGeom prst="flowChartConnector">
            <a:avLst/>
          </a:prstGeom>
          <a:scene3d>
            <a:camera prst="orthographicFront"/>
            <a:lightRig rig="threePt" dir="t"/>
          </a:scene3d>
          <a:sp3d>
            <a:bevelT prst="slope"/>
          </a:sp3d>
        </p:spPr>
        <p:style>
          <a:lnRef idx="1">
            <a:schemeClr val="accent4"/>
          </a:lnRef>
          <a:fillRef idx="2">
            <a:schemeClr val="accent4"/>
          </a:fillRef>
          <a:effectRef idx="1">
            <a:schemeClr val="accent4"/>
          </a:effectRef>
          <a:fontRef idx="minor">
            <a:schemeClr val="dk1"/>
          </a:fontRef>
        </p:style>
        <p:txBody>
          <a:bodyPr rtlCol="0" anchor="ctr"/>
          <a:lstStyle/>
          <a:p>
            <a:pPr algn="ctr"/>
            <a:r>
              <a:rPr lang="en-US" sz="2800" dirty="0" smtClean="0">
                <a:latin typeface="Times New Roman" panose="02020603050405020304" pitchFamily="18" charset="0"/>
                <a:cs typeface="B Nazanin" panose="00000400000000000000" pitchFamily="2" charset="-78"/>
              </a:rPr>
              <a:t>4</a:t>
            </a:r>
            <a:endParaRPr lang="en-US" sz="2800" dirty="0">
              <a:latin typeface="Times New Roman" panose="02020603050405020304" pitchFamily="18" charset="0"/>
              <a:cs typeface="B Nazanin" panose="00000400000000000000" pitchFamily="2" charset="-78"/>
            </a:endParaRPr>
          </a:p>
        </p:txBody>
      </p:sp>
      <p:sp>
        <p:nvSpPr>
          <p:cNvPr id="15" name="Flowchart: Connector 14"/>
          <p:cNvSpPr/>
          <p:nvPr/>
        </p:nvSpPr>
        <p:spPr>
          <a:xfrm>
            <a:off x="11210550" y="4803775"/>
            <a:ext cx="838200" cy="819150"/>
          </a:xfrm>
          <a:prstGeom prst="flowChartConnector">
            <a:avLst/>
          </a:prstGeom>
          <a:scene3d>
            <a:camera prst="orthographicFront"/>
            <a:lightRig rig="threePt" dir="t"/>
          </a:scene3d>
          <a:sp3d>
            <a:bevelT prst="angle"/>
          </a:sp3d>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2800" dirty="0" smtClean="0">
                <a:latin typeface="Times New Roman" panose="02020603050405020304" pitchFamily="18" charset="0"/>
                <a:cs typeface="B Nazanin" panose="00000400000000000000" pitchFamily="2" charset="-78"/>
              </a:rPr>
              <a:t>5</a:t>
            </a:r>
            <a:endParaRPr lang="en-US" sz="2800" dirty="0">
              <a:latin typeface="Times New Roman" panose="02020603050405020304" pitchFamily="18" charset="0"/>
              <a:cs typeface="B Nazanin" panose="00000400000000000000" pitchFamily="2" charset="-78"/>
            </a:endParaRPr>
          </a:p>
        </p:txBody>
      </p:sp>
      <p:sp>
        <p:nvSpPr>
          <p:cNvPr id="16" name="Flowchart: Connector 15"/>
          <p:cNvSpPr/>
          <p:nvPr/>
        </p:nvSpPr>
        <p:spPr>
          <a:xfrm>
            <a:off x="11197850" y="5946775"/>
            <a:ext cx="838200" cy="819150"/>
          </a:xfrm>
          <a:prstGeom prst="flowChartConnector">
            <a:avLst/>
          </a:prstGeom>
          <a:scene3d>
            <a:camera prst="orthographicFront"/>
            <a:lightRig rig="threePt" dir="t"/>
          </a:scene3d>
          <a:sp3d>
            <a:bevelT prst="angle"/>
          </a:sp3d>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2800" dirty="0" smtClean="0">
                <a:latin typeface="Times New Roman" panose="02020603050405020304" pitchFamily="18" charset="0"/>
                <a:cs typeface="B Nazanin" panose="00000400000000000000" pitchFamily="2" charset="-78"/>
              </a:rPr>
              <a:t>6</a:t>
            </a:r>
            <a:endParaRPr lang="en-US" sz="2800" dirty="0">
              <a:latin typeface="Times New Roman" panose="02020603050405020304" pitchFamily="18" charset="0"/>
              <a:cs typeface="B Nazanin" panose="00000400000000000000" pitchFamily="2" charset="-78"/>
            </a:endParaRPr>
          </a:p>
        </p:txBody>
      </p:sp>
      <p:sp>
        <p:nvSpPr>
          <p:cNvPr id="17" name="TextBox 16"/>
          <p:cNvSpPr txBox="1"/>
          <p:nvPr/>
        </p:nvSpPr>
        <p:spPr>
          <a:xfrm>
            <a:off x="9664700" y="456684"/>
            <a:ext cx="1346200" cy="400110"/>
          </a:xfrm>
          <a:prstGeom prst="rect">
            <a:avLst/>
          </a:prstGeom>
          <a:noFill/>
        </p:spPr>
        <p:txBody>
          <a:bodyPr wrap="square" rtlCol="0">
            <a:spAutoFit/>
          </a:bodyPr>
          <a:lstStyle/>
          <a:p>
            <a:pPr algn="ctr" rtl="1"/>
            <a:r>
              <a:rPr lang="fa-IR" sz="2000" dirty="0" smtClean="0">
                <a:cs typeface="B Nazanin" panose="00000400000000000000" pitchFamily="2" charset="-78"/>
              </a:rPr>
              <a:t>مقدمه</a:t>
            </a:r>
            <a:endParaRPr lang="en-US" sz="2400" dirty="0">
              <a:cs typeface="B Nazanin" panose="00000400000000000000" pitchFamily="2" charset="-78"/>
            </a:endParaRPr>
          </a:p>
        </p:txBody>
      </p:sp>
      <p:sp>
        <p:nvSpPr>
          <p:cNvPr id="18" name="TextBox 17"/>
          <p:cNvSpPr txBox="1"/>
          <p:nvPr/>
        </p:nvSpPr>
        <p:spPr>
          <a:xfrm>
            <a:off x="9563100" y="1599684"/>
            <a:ext cx="1670050" cy="369332"/>
          </a:xfrm>
          <a:prstGeom prst="rect">
            <a:avLst/>
          </a:prstGeom>
          <a:noFill/>
        </p:spPr>
        <p:txBody>
          <a:bodyPr wrap="square" rtlCol="0">
            <a:spAutoFit/>
          </a:bodyPr>
          <a:lstStyle/>
          <a:p>
            <a:pPr algn="ctr" rtl="1"/>
            <a:r>
              <a:rPr lang="fa-IR" dirty="0" smtClean="0">
                <a:cs typeface="B Nazanin" panose="00000400000000000000" pitchFamily="2" charset="-78"/>
              </a:rPr>
              <a:t>تداخل ها</a:t>
            </a:r>
            <a:endParaRPr lang="en-US" dirty="0">
              <a:cs typeface="B Nazanin" panose="00000400000000000000" pitchFamily="2" charset="-78"/>
            </a:endParaRPr>
          </a:p>
        </p:txBody>
      </p:sp>
      <p:sp>
        <p:nvSpPr>
          <p:cNvPr id="19" name="TextBox 18"/>
          <p:cNvSpPr txBox="1"/>
          <p:nvPr/>
        </p:nvSpPr>
        <p:spPr>
          <a:xfrm>
            <a:off x="9582150" y="2742684"/>
            <a:ext cx="1549400" cy="369332"/>
          </a:xfrm>
          <a:prstGeom prst="rect">
            <a:avLst/>
          </a:prstGeom>
          <a:noFill/>
        </p:spPr>
        <p:txBody>
          <a:bodyPr wrap="square" rtlCol="0">
            <a:spAutoFit/>
          </a:bodyPr>
          <a:lstStyle/>
          <a:p>
            <a:pPr algn="ctr" rtl="1"/>
            <a:r>
              <a:rPr lang="fa-IR" dirty="0" smtClean="0">
                <a:cs typeface="B Nazanin" panose="00000400000000000000" pitchFamily="2" charset="-78"/>
              </a:rPr>
              <a:t>فایروال ها</a:t>
            </a:r>
            <a:endParaRPr lang="en-US" dirty="0">
              <a:cs typeface="B Nazanin" panose="00000400000000000000" pitchFamily="2" charset="-78"/>
            </a:endParaRPr>
          </a:p>
        </p:txBody>
      </p:sp>
      <p:sp>
        <p:nvSpPr>
          <p:cNvPr id="20" name="TextBox 19"/>
          <p:cNvSpPr txBox="1"/>
          <p:nvPr/>
        </p:nvSpPr>
        <p:spPr>
          <a:xfrm>
            <a:off x="9534150" y="3885684"/>
            <a:ext cx="1606550" cy="369332"/>
          </a:xfrm>
          <a:prstGeom prst="rect">
            <a:avLst/>
          </a:prstGeom>
          <a:noFill/>
        </p:spPr>
        <p:txBody>
          <a:bodyPr wrap="square" rtlCol="0">
            <a:spAutoFit/>
          </a:bodyPr>
          <a:lstStyle/>
          <a:p>
            <a:pPr algn="ctr" rtl="1"/>
            <a:r>
              <a:rPr lang="en-US" b="1" dirty="0" smtClean="0">
                <a:effectLst>
                  <a:outerShdw blurRad="38100" dist="38100" dir="2700000" algn="tl">
                    <a:srgbClr val="000000">
                      <a:alpha val="43137"/>
                    </a:srgbClr>
                  </a:outerShdw>
                </a:effectLst>
                <a:cs typeface="B Nazanin" panose="00000400000000000000" pitchFamily="2" charset="-78"/>
              </a:rPr>
              <a:t> IDS </a:t>
            </a:r>
            <a:r>
              <a:rPr lang="fa-IR" b="1" dirty="0" smtClean="0">
                <a:effectLst>
                  <a:outerShdw blurRad="38100" dist="38100" dir="2700000" algn="tl">
                    <a:srgbClr val="000000">
                      <a:alpha val="43137"/>
                    </a:srgbClr>
                  </a:outerShdw>
                </a:effectLst>
                <a:cs typeface="B Nazanin" panose="00000400000000000000" pitchFamily="2" charset="-78"/>
              </a:rPr>
              <a:t>و </a:t>
            </a:r>
            <a:r>
              <a:rPr lang="en-US" b="1" dirty="0" smtClean="0">
                <a:effectLst>
                  <a:outerShdw blurRad="38100" dist="38100" dir="2700000" algn="tl">
                    <a:srgbClr val="000000">
                      <a:alpha val="43137"/>
                    </a:srgbClr>
                  </a:outerShdw>
                </a:effectLst>
                <a:cs typeface="B Nazanin" panose="00000400000000000000" pitchFamily="2" charset="-78"/>
              </a:rPr>
              <a:t>IPS</a:t>
            </a:r>
            <a:endParaRPr lang="en-US" b="1" dirty="0">
              <a:effectLst>
                <a:outerShdw blurRad="38100" dist="38100" dir="2700000" algn="tl">
                  <a:srgbClr val="000000">
                    <a:alpha val="43137"/>
                  </a:srgbClr>
                </a:outerShdw>
              </a:effectLst>
              <a:cs typeface="B Nazanin" panose="00000400000000000000" pitchFamily="2" charset="-78"/>
            </a:endParaRPr>
          </a:p>
        </p:txBody>
      </p:sp>
      <p:sp>
        <p:nvSpPr>
          <p:cNvPr id="21" name="TextBox 20"/>
          <p:cNvSpPr txBox="1"/>
          <p:nvPr/>
        </p:nvSpPr>
        <p:spPr>
          <a:xfrm>
            <a:off x="9575800" y="5028684"/>
            <a:ext cx="1549400" cy="369332"/>
          </a:xfrm>
          <a:prstGeom prst="rect">
            <a:avLst/>
          </a:prstGeom>
          <a:noFill/>
        </p:spPr>
        <p:txBody>
          <a:bodyPr wrap="square" rtlCol="0">
            <a:spAutoFit/>
          </a:bodyPr>
          <a:lstStyle/>
          <a:p>
            <a:pPr algn="ctr" rtl="1"/>
            <a:r>
              <a:rPr lang="fa-IR" dirty="0" smtClean="0">
                <a:cs typeface="B Nazanin" panose="00000400000000000000" pitchFamily="2" charset="-78"/>
              </a:rPr>
              <a:t>انواع </a:t>
            </a:r>
            <a:r>
              <a:rPr lang="en-US" dirty="0" smtClean="0">
                <a:cs typeface="B Nazanin" panose="00000400000000000000" pitchFamily="2" charset="-78"/>
              </a:rPr>
              <a:t>IDS </a:t>
            </a:r>
            <a:r>
              <a:rPr lang="fa-IR" dirty="0" smtClean="0">
                <a:cs typeface="B Nazanin" panose="00000400000000000000" pitchFamily="2" charset="-78"/>
              </a:rPr>
              <a:t>و </a:t>
            </a:r>
            <a:r>
              <a:rPr lang="en-US" dirty="0" smtClean="0">
                <a:cs typeface="B Nazanin" panose="00000400000000000000" pitchFamily="2" charset="-78"/>
              </a:rPr>
              <a:t>IPS</a:t>
            </a:r>
            <a:endParaRPr lang="en-US" dirty="0">
              <a:cs typeface="B Nazanin" panose="00000400000000000000" pitchFamily="2" charset="-78"/>
            </a:endParaRPr>
          </a:p>
        </p:txBody>
      </p:sp>
      <p:sp>
        <p:nvSpPr>
          <p:cNvPr id="22" name="TextBox 21"/>
          <p:cNvSpPr txBox="1"/>
          <p:nvPr/>
        </p:nvSpPr>
        <p:spPr>
          <a:xfrm>
            <a:off x="9563100" y="6171684"/>
            <a:ext cx="1549400" cy="369332"/>
          </a:xfrm>
          <a:prstGeom prst="rect">
            <a:avLst/>
          </a:prstGeom>
          <a:noFill/>
        </p:spPr>
        <p:txBody>
          <a:bodyPr wrap="square" rtlCol="0">
            <a:spAutoFit/>
          </a:bodyPr>
          <a:lstStyle/>
          <a:p>
            <a:pPr algn="ctr" rtl="1"/>
            <a:r>
              <a:rPr lang="fa-IR" dirty="0" smtClean="0">
                <a:cs typeface="B Nazanin" panose="00000400000000000000" pitchFamily="2" charset="-78"/>
              </a:rPr>
              <a:t>نتیجه گیری</a:t>
            </a:r>
            <a:endParaRPr lang="en-US" dirty="0">
              <a:cs typeface="B Nazanin" panose="00000400000000000000" pitchFamily="2" charset="-78"/>
            </a:endParaRPr>
          </a:p>
        </p:txBody>
      </p:sp>
      <p:sp>
        <p:nvSpPr>
          <p:cNvPr id="24" name="Flowchart: Connector 23"/>
          <p:cNvSpPr/>
          <p:nvPr/>
        </p:nvSpPr>
        <p:spPr>
          <a:xfrm>
            <a:off x="116074" y="5880853"/>
            <a:ext cx="1332855" cy="922418"/>
          </a:xfrm>
          <a:prstGeom prst="flowChartConnector">
            <a:avLst/>
          </a:prstGeom>
          <a:effectLst>
            <a:outerShdw blurRad="50800" dist="38100" dir="5400000" algn="t" rotWithShape="0">
              <a:prstClr val="black">
                <a:alpha val="40000"/>
              </a:prstClr>
            </a:outerShdw>
            <a:softEdge rad="31750"/>
          </a:effectLst>
        </p:spPr>
        <p:style>
          <a:lnRef idx="1">
            <a:schemeClr val="accent4"/>
          </a:lnRef>
          <a:fillRef idx="2">
            <a:schemeClr val="accent4"/>
          </a:fillRef>
          <a:effectRef idx="1">
            <a:schemeClr val="accent4"/>
          </a:effectRef>
          <a:fontRef idx="minor">
            <a:schemeClr val="dk1"/>
          </a:fontRef>
        </p:style>
        <p:txBody>
          <a:bodyPr rtlCol="0" anchor="ctr"/>
          <a:lstStyle/>
          <a:p>
            <a:pPr algn="ctr"/>
            <a:r>
              <a:rPr lang="en-US" sz="2600" dirty="0">
                <a:latin typeface="Times New Roman" panose="02020603050405020304" pitchFamily="18" charset="0"/>
                <a:cs typeface="B Nazanin" panose="00000400000000000000" pitchFamily="2" charset="-78"/>
              </a:rPr>
              <a:t>17/38</a:t>
            </a:r>
          </a:p>
        </p:txBody>
      </p:sp>
      <p:sp>
        <p:nvSpPr>
          <p:cNvPr id="25" name="TextBox 24"/>
          <p:cNvSpPr txBox="1"/>
          <p:nvPr/>
        </p:nvSpPr>
        <p:spPr>
          <a:xfrm>
            <a:off x="116074" y="-158492"/>
            <a:ext cx="9404351" cy="6171683"/>
          </a:xfrm>
          <a:prstGeom prst="rect">
            <a:avLst/>
          </a:prstGeom>
          <a:noFill/>
        </p:spPr>
        <p:txBody>
          <a:bodyPr wrap="square" rtlCol="0" anchor="ctr">
            <a:noAutofit/>
          </a:bodyPr>
          <a:lstStyle/>
          <a:p>
            <a:pPr algn="just" rtl="1">
              <a:lnSpc>
                <a:spcPct val="150000"/>
              </a:lnSpc>
            </a:pPr>
            <a:endParaRPr lang="fa-IR" sz="2800" dirty="0" smtClean="0">
              <a:cs typeface="B Nazanin" panose="00000400000000000000" pitchFamily="2" charset="-78"/>
            </a:endParaRPr>
          </a:p>
          <a:p>
            <a:pPr lvl="0" algn="just" rtl="1">
              <a:lnSpc>
                <a:spcPct val="150000"/>
              </a:lnSpc>
            </a:pPr>
            <a:r>
              <a:rPr lang="en-US" sz="2800" b="1" u="sng" dirty="0" smtClean="0">
                <a:cs typeface="B Nazanin" panose="00000400000000000000" pitchFamily="2" charset="-78"/>
              </a:rPr>
              <a:t>D</a:t>
            </a:r>
            <a:r>
              <a:rPr lang="fa-IR" sz="2800" b="1" u="sng" dirty="0" smtClean="0">
                <a:cs typeface="B Nazanin" panose="00000400000000000000" pitchFamily="2" charset="-78"/>
              </a:rPr>
              <a:t>. </a:t>
            </a:r>
            <a:r>
              <a:rPr lang="en-US" sz="2800" b="1" u="sng" dirty="0" smtClean="0">
                <a:cs typeface="B Nazanin" panose="00000400000000000000" pitchFamily="2" charset="-78"/>
              </a:rPr>
              <a:t>IDS</a:t>
            </a:r>
            <a:r>
              <a:rPr lang="fa-IR" sz="2800" b="1" u="sng" dirty="0" smtClean="0">
                <a:cs typeface="B Nazanin" panose="00000400000000000000" pitchFamily="2" charset="-78"/>
              </a:rPr>
              <a:t> </a:t>
            </a:r>
            <a:r>
              <a:rPr lang="fa-IR" sz="2800" b="1" u="sng" dirty="0">
                <a:cs typeface="B Nazanin" panose="00000400000000000000" pitchFamily="2" charset="-78"/>
              </a:rPr>
              <a:t>بر مبنای منطق فازی</a:t>
            </a:r>
            <a:endParaRPr lang="en-US" sz="2800" u="sng" dirty="0">
              <a:cs typeface="B Nazanin" panose="00000400000000000000" pitchFamily="2" charset="-78"/>
            </a:endParaRPr>
          </a:p>
          <a:p>
            <a:pPr marL="457200" indent="-457200" algn="just" rtl="1">
              <a:lnSpc>
                <a:spcPct val="150000"/>
              </a:lnSpc>
              <a:buFont typeface="Wingdings" panose="05000000000000000000" pitchFamily="2" charset="2"/>
              <a:buChar char="§"/>
            </a:pPr>
            <a:r>
              <a:rPr lang="fa-IR" sz="2800" dirty="0">
                <a:cs typeface="B Nazanin" panose="00000400000000000000" pitchFamily="2" charset="-78"/>
              </a:rPr>
              <a:t>منطق فازی می تواند برای بهره مندی از تفاسیر نادرست گذرگاه های غیر مجاز استفاده شود. مقداری انعطاف پذیری برای مسایل غیر قطعی شناسایی تداخل فراهم می کند. </a:t>
            </a:r>
            <a:r>
              <a:rPr lang="fa-IR" sz="2800" dirty="0" smtClean="0">
                <a:cs typeface="B Nazanin" panose="00000400000000000000" pitchFamily="2" charset="-78"/>
              </a:rPr>
              <a:t>تیلا </a:t>
            </a:r>
            <a:r>
              <a:rPr lang="fa-IR" sz="2800" dirty="0">
                <a:cs typeface="B Nazanin" panose="00000400000000000000" pitchFamily="2" charset="-78"/>
              </a:rPr>
              <a:t>پارت و همکارن </a:t>
            </a:r>
            <a:r>
              <a:rPr lang="en-US" sz="2800" dirty="0">
                <a:cs typeface="B Nazanin" panose="00000400000000000000" pitchFamily="2" charset="-78"/>
              </a:rPr>
              <a:t>IDS</a:t>
            </a:r>
            <a:r>
              <a:rPr lang="fa-IR" sz="2800" dirty="0">
                <a:cs typeface="B Nazanin" panose="00000400000000000000" pitchFamily="2" charset="-78"/>
              </a:rPr>
              <a:t> فازی (</a:t>
            </a:r>
            <a:r>
              <a:rPr lang="en-US" sz="2800" dirty="0">
                <a:cs typeface="B Nazanin" panose="00000400000000000000" pitchFamily="2" charset="-78"/>
              </a:rPr>
              <a:t>FIDS</a:t>
            </a:r>
            <a:r>
              <a:rPr lang="fa-IR" sz="2800" dirty="0">
                <a:cs typeface="B Nazanin" panose="00000400000000000000" pitchFamily="2" charset="-78"/>
              </a:rPr>
              <a:t>) را برای تداخل های شبکه ای مثل </a:t>
            </a:r>
            <a:r>
              <a:rPr lang="en-US" sz="2800" dirty="0">
                <a:cs typeface="B Nazanin" panose="00000400000000000000" pitchFamily="2" charset="-78"/>
              </a:rPr>
              <a:t>SYN</a:t>
            </a:r>
            <a:r>
              <a:rPr lang="fa-IR" sz="2800" dirty="0">
                <a:cs typeface="B Nazanin" panose="00000400000000000000" pitchFamily="2" charset="-78"/>
              </a:rPr>
              <a:t> و سیلاب های </a:t>
            </a:r>
            <a:r>
              <a:rPr lang="en-US" sz="2800" dirty="0">
                <a:cs typeface="B Nazanin" panose="00000400000000000000" pitchFamily="2" charset="-78"/>
              </a:rPr>
              <a:t>UDP</a:t>
            </a:r>
            <a:r>
              <a:rPr lang="fa-IR" sz="2800" dirty="0">
                <a:cs typeface="B Nazanin" panose="00000400000000000000" pitchFamily="2" charset="-78"/>
              </a:rPr>
              <a:t>، آهنگ مرگ، بمب </a:t>
            </a:r>
            <a:r>
              <a:rPr lang="en-US" sz="2800" dirty="0">
                <a:cs typeface="B Nazanin" panose="00000400000000000000" pitchFamily="2" charset="-78"/>
              </a:rPr>
              <a:t>E-mail</a:t>
            </a:r>
            <a:r>
              <a:rPr lang="fa-IR" sz="2800" dirty="0">
                <a:cs typeface="B Nazanin" panose="00000400000000000000" pitchFamily="2" charset="-78"/>
              </a:rPr>
              <a:t>، حدس زدن پسورد </a:t>
            </a:r>
            <a:r>
              <a:rPr lang="en-US" sz="2800" dirty="0">
                <a:cs typeface="B Nazanin" panose="00000400000000000000" pitchFamily="2" charset="-78"/>
              </a:rPr>
              <a:t>FTP/Talent</a:t>
            </a:r>
            <a:r>
              <a:rPr lang="fa-IR" sz="2800" dirty="0">
                <a:cs typeface="B Nazanin" panose="00000400000000000000" pitchFamily="2" charset="-78"/>
              </a:rPr>
              <a:t> و اسکن پورت پیشنهاد دادند. استنتاج از شبکه عصبی فازی (</a:t>
            </a:r>
            <a:r>
              <a:rPr lang="en-US" sz="2800" dirty="0" err="1">
                <a:cs typeface="B Nazanin" panose="00000400000000000000" pitchFamily="2" charset="-78"/>
              </a:rPr>
              <a:t>EFuNN</a:t>
            </a:r>
            <a:r>
              <a:rPr lang="fa-IR" sz="2800" dirty="0">
                <a:cs typeface="B Nazanin" panose="00000400000000000000" pitchFamily="2" charset="-78"/>
              </a:rPr>
              <a:t>) برای کاهش زمان آموزش </a:t>
            </a:r>
            <a:r>
              <a:rPr lang="en-US" sz="2800" dirty="0">
                <a:cs typeface="B Nazanin" panose="00000400000000000000" pitchFamily="2" charset="-78"/>
              </a:rPr>
              <a:t>ANN</a:t>
            </a:r>
            <a:r>
              <a:rPr lang="fa-IR" sz="2800" dirty="0">
                <a:cs typeface="B Nazanin" panose="00000400000000000000" pitchFamily="2" charset="-78"/>
              </a:rPr>
              <a:t> است که ترکیبی از آموزش پشتیبانی شده و غیر پشتیبانی شده را استفاده می کند. نتایج آزمایشی نشان می دهد که استفاده از تعداد کاهش یافته ورودی های </a:t>
            </a:r>
            <a:r>
              <a:rPr lang="en-US" sz="2800" dirty="0" err="1">
                <a:cs typeface="B Nazanin" panose="00000400000000000000" pitchFamily="2" charset="-78"/>
              </a:rPr>
              <a:t>EFuNN</a:t>
            </a:r>
            <a:r>
              <a:rPr lang="fa-IR" sz="2800" dirty="0">
                <a:cs typeface="B Nazanin" panose="00000400000000000000" pitchFamily="2" charset="-78"/>
              </a:rPr>
              <a:t> دقت دسته بندی بهتری برای </a:t>
            </a:r>
            <a:r>
              <a:rPr lang="en-US" sz="2800" dirty="0">
                <a:cs typeface="B Nazanin" panose="00000400000000000000" pitchFamily="2" charset="-78"/>
              </a:rPr>
              <a:t>IDS</a:t>
            </a:r>
            <a:r>
              <a:rPr lang="fa-IR" sz="2800" dirty="0">
                <a:cs typeface="B Nazanin" panose="00000400000000000000" pitchFamily="2" charset="-78"/>
              </a:rPr>
              <a:t> نسبت به استفاده از </a:t>
            </a:r>
            <a:r>
              <a:rPr lang="en-US" sz="2800" dirty="0">
                <a:cs typeface="B Nazanin" panose="00000400000000000000" pitchFamily="2" charset="-78"/>
              </a:rPr>
              <a:t>ANN</a:t>
            </a:r>
            <a:r>
              <a:rPr lang="fa-IR" sz="2800" dirty="0">
                <a:cs typeface="B Nazanin" panose="00000400000000000000" pitchFamily="2" charset="-78"/>
              </a:rPr>
              <a:t> به تنهایی دارد</a:t>
            </a:r>
            <a:r>
              <a:rPr lang="fa-IR" sz="2800" dirty="0" smtClean="0">
                <a:cs typeface="B Nazanin" panose="00000400000000000000" pitchFamily="2" charset="-78"/>
              </a:rPr>
              <a:t>.</a:t>
            </a:r>
            <a:endParaRPr lang="en-US" sz="2800" dirty="0">
              <a:cs typeface="B Nazanin" panose="00000400000000000000" pitchFamily="2" charset="-78"/>
            </a:endParaRPr>
          </a:p>
        </p:txBody>
      </p:sp>
    </p:spTree>
    <p:extLst>
      <p:ext uri="{BB962C8B-B14F-4D97-AF65-F5344CB8AC3E}">
        <p14:creationId xmlns:p14="http://schemas.microsoft.com/office/powerpoint/2010/main" val="196905675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9525000" y="190500"/>
            <a:ext cx="2501900" cy="901700"/>
          </a:xfrm>
          <a:prstGeom prst="roundRect">
            <a:avLst/>
          </a:prstGeom>
          <a:effectLst>
            <a:outerShdw blurRad="50800" dist="38100" dir="8100000" algn="tr" rotWithShape="0">
              <a:prstClr val="black">
                <a:alpha val="40000"/>
              </a:prstClr>
            </a:outerShdw>
          </a:effectLst>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dirty="0">
              <a:cs typeface="B Nazanin" panose="00000400000000000000" pitchFamily="2" charset="-78"/>
            </a:endParaRPr>
          </a:p>
        </p:txBody>
      </p:sp>
      <p:sp>
        <p:nvSpPr>
          <p:cNvPr id="5" name="Rounded Rectangle 4"/>
          <p:cNvSpPr/>
          <p:nvPr/>
        </p:nvSpPr>
        <p:spPr>
          <a:xfrm>
            <a:off x="9525000" y="1333500"/>
            <a:ext cx="2501900" cy="901700"/>
          </a:xfrm>
          <a:prstGeom prst="roundRect">
            <a:avLst/>
          </a:prstGeom>
          <a:effectLst>
            <a:outerShdw blurRad="50800" dist="38100" dir="8100000" algn="tr" rotWithShape="0">
              <a:prstClr val="black">
                <a:alpha val="40000"/>
              </a:prstClr>
            </a:outerShdw>
          </a:effectLst>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cs typeface="B Nazanin" panose="00000400000000000000" pitchFamily="2" charset="-78"/>
            </a:endParaRPr>
          </a:p>
        </p:txBody>
      </p:sp>
      <p:sp>
        <p:nvSpPr>
          <p:cNvPr id="6" name="Rounded Rectangle 5"/>
          <p:cNvSpPr/>
          <p:nvPr/>
        </p:nvSpPr>
        <p:spPr>
          <a:xfrm>
            <a:off x="9525000" y="2476500"/>
            <a:ext cx="2501900" cy="901700"/>
          </a:xfrm>
          <a:prstGeom prst="roundRect">
            <a:avLst/>
          </a:prstGeom>
          <a:effectLst>
            <a:outerShdw blurRad="50800" dist="38100" dir="8100000" algn="tr" rotWithShape="0">
              <a:prstClr val="black">
                <a:alpha val="40000"/>
              </a:prstClr>
            </a:outerShdw>
          </a:effectLst>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a:cs typeface="B Nazanin" panose="00000400000000000000" pitchFamily="2" charset="-78"/>
            </a:endParaRPr>
          </a:p>
        </p:txBody>
      </p:sp>
      <p:sp>
        <p:nvSpPr>
          <p:cNvPr id="7" name="Rounded Rectangle 6"/>
          <p:cNvSpPr/>
          <p:nvPr/>
        </p:nvSpPr>
        <p:spPr>
          <a:xfrm>
            <a:off x="9525000" y="3619500"/>
            <a:ext cx="2501900" cy="901700"/>
          </a:xfrm>
          <a:prstGeom prst="roundRect">
            <a:avLst/>
          </a:prstGeom>
          <a:effectLst>
            <a:outerShdw blurRad="50800" dist="38100" dir="8100000" algn="tr" rotWithShape="0">
              <a:prstClr val="black">
                <a:alpha val="40000"/>
              </a:prstClr>
            </a:outerShdw>
          </a:effectLst>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a:cs typeface="B Nazanin" panose="00000400000000000000" pitchFamily="2" charset="-78"/>
            </a:endParaRPr>
          </a:p>
        </p:txBody>
      </p:sp>
      <p:sp>
        <p:nvSpPr>
          <p:cNvPr id="8" name="Rounded Rectangle 7"/>
          <p:cNvSpPr/>
          <p:nvPr/>
        </p:nvSpPr>
        <p:spPr>
          <a:xfrm>
            <a:off x="9525000" y="4762500"/>
            <a:ext cx="2501900" cy="901700"/>
          </a:xfrm>
          <a:prstGeom prst="roundRect">
            <a:avLst/>
          </a:prstGeom>
          <a:effectLst>
            <a:outerShdw blurRad="50800" dist="38100" dir="8100000" algn="tr"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cs typeface="B Nazanin" panose="00000400000000000000" pitchFamily="2" charset="-78"/>
            </a:endParaRPr>
          </a:p>
        </p:txBody>
      </p:sp>
      <p:sp>
        <p:nvSpPr>
          <p:cNvPr id="9" name="Rounded Rectangle 8"/>
          <p:cNvSpPr/>
          <p:nvPr/>
        </p:nvSpPr>
        <p:spPr>
          <a:xfrm>
            <a:off x="9525000" y="5905500"/>
            <a:ext cx="2501900" cy="901700"/>
          </a:xfrm>
          <a:prstGeom prst="roundRect">
            <a:avLst/>
          </a:prstGeom>
          <a:effectLst>
            <a:outerShdw blurRad="50800" dist="38100" dir="8100000" algn="tr" rotWithShape="0">
              <a:prstClr val="black">
                <a:alpha val="40000"/>
              </a:prstClr>
            </a:outerShdw>
          </a:effectLst>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cs typeface="B Nazanin" panose="00000400000000000000" pitchFamily="2" charset="-78"/>
            </a:endParaRPr>
          </a:p>
        </p:txBody>
      </p:sp>
      <p:sp>
        <p:nvSpPr>
          <p:cNvPr id="10" name="Rectangle 9"/>
          <p:cNvSpPr/>
          <p:nvPr/>
        </p:nvSpPr>
        <p:spPr>
          <a:xfrm>
            <a:off x="11395710" y="0"/>
            <a:ext cx="431800" cy="7098224"/>
          </a:xfrm>
          <a:prstGeom prst="rect">
            <a:avLst/>
          </a:prstGeom>
          <a:solidFill>
            <a:schemeClr val="bg1">
              <a:lumMod val="95000"/>
            </a:schemeClr>
          </a:solidFill>
          <a:effectLst>
            <a:outerShdw blurRad="50800" dist="38100" algn="l" rotWithShape="0">
              <a:prstClr val="black">
                <a:alpha val="40000"/>
              </a:prstClr>
            </a:outerShdw>
          </a:effectLst>
        </p:spPr>
        <p:style>
          <a:lnRef idx="0">
            <a:schemeClr val="accent1"/>
          </a:lnRef>
          <a:fillRef idx="3">
            <a:schemeClr val="accent1"/>
          </a:fillRef>
          <a:effectRef idx="3">
            <a:schemeClr val="accent1"/>
          </a:effectRef>
          <a:fontRef idx="minor">
            <a:schemeClr val="lt1"/>
          </a:fontRef>
        </p:style>
        <p:txBody>
          <a:bodyPr rtlCol="0" anchor="ctr"/>
          <a:lstStyle/>
          <a:p>
            <a:pPr algn="ctr"/>
            <a:endParaRPr lang="en-US">
              <a:cs typeface="B Nazanin" panose="00000400000000000000" pitchFamily="2" charset="-78"/>
            </a:endParaRPr>
          </a:p>
        </p:txBody>
      </p:sp>
      <p:sp>
        <p:nvSpPr>
          <p:cNvPr id="11" name="Flowchart: Connector 10"/>
          <p:cNvSpPr/>
          <p:nvPr/>
        </p:nvSpPr>
        <p:spPr>
          <a:xfrm>
            <a:off x="11210550" y="231775"/>
            <a:ext cx="838200" cy="819150"/>
          </a:xfrm>
          <a:prstGeom prst="flowChartConnector">
            <a:avLst/>
          </a:prstGeom>
          <a:scene3d>
            <a:camera prst="orthographicFront"/>
            <a:lightRig rig="threePt" dir="t"/>
          </a:scene3d>
          <a:sp3d>
            <a:bevelT prst="angle"/>
          </a:sp3d>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2800" dirty="0">
                <a:latin typeface="Times New Roman" panose="02020603050405020304" pitchFamily="18" charset="0"/>
                <a:cs typeface="B Nazanin" panose="00000400000000000000" pitchFamily="2" charset="-78"/>
              </a:rPr>
              <a:t>1</a:t>
            </a:r>
          </a:p>
        </p:txBody>
      </p:sp>
      <p:sp>
        <p:nvSpPr>
          <p:cNvPr id="12" name="Flowchart: Connector 11"/>
          <p:cNvSpPr/>
          <p:nvPr/>
        </p:nvSpPr>
        <p:spPr>
          <a:xfrm>
            <a:off x="11210550" y="1374775"/>
            <a:ext cx="838200" cy="819150"/>
          </a:xfrm>
          <a:prstGeom prst="flowChartConnector">
            <a:avLst/>
          </a:prstGeom>
          <a:scene3d>
            <a:camera prst="orthographicFront"/>
            <a:lightRig rig="threePt" dir="t"/>
          </a:scene3d>
          <a:sp3d>
            <a:bevelT prst="angle"/>
          </a:sp3d>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2800" dirty="0" smtClean="0">
                <a:latin typeface="Times New Roman" panose="02020603050405020304" pitchFamily="18" charset="0"/>
                <a:cs typeface="B Nazanin" panose="00000400000000000000" pitchFamily="2" charset="-78"/>
              </a:rPr>
              <a:t>2</a:t>
            </a:r>
            <a:endParaRPr lang="en-US" sz="2800" dirty="0">
              <a:latin typeface="Times New Roman" panose="02020603050405020304" pitchFamily="18" charset="0"/>
              <a:cs typeface="B Nazanin" panose="00000400000000000000" pitchFamily="2" charset="-78"/>
            </a:endParaRPr>
          </a:p>
        </p:txBody>
      </p:sp>
      <p:sp>
        <p:nvSpPr>
          <p:cNvPr id="13" name="Flowchart: Connector 12"/>
          <p:cNvSpPr/>
          <p:nvPr/>
        </p:nvSpPr>
        <p:spPr>
          <a:xfrm>
            <a:off x="11210550" y="2517775"/>
            <a:ext cx="838200" cy="819150"/>
          </a:xfrm>
          <a:prstGeom prst="flowChartConnector">
            <a:avLst/>
          </a:prstGeom>
          <a:scene3d>
            <a:camera prst="orthographicFront"/>
            <a:lightRig rig="threePt" dir="t"/>
          </a:scene3d>
          <a:sp3d>
            <a:bevelT prst="angle"/>
          </a:sp3d>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2800" dirty="0" smtClean="0">
                <a:latin typeface="Times New Roman" panose="02020603050405020304" pitchFamily="18" charset="0"/>
                <a:cs typeface="B Nazanin" panose="00000400000000000000" pitchFamily="2" charset="-78"/>
              </a:rPr>
              <a:t>3</a:t>
            </a:r>
            <a:endParaRPr lang="en-US" sz="2800" dirty="0">
              <a:latin typeface="Times New Roman" panose="02020603050405020304" pitchFamily="18" charset="0"/>
              <a:cs typeface="B Nazanin" panose="00000400000000000000" pitchFamily="2" charset="-78"/>
            </a:endParaRPr>
          </a:p>
        </p:txBody>
      </p:sp>
      <p:sp>
        <p:nvSpPr>
          <p:cNvPr id="14" name="Flowchart: Connector 13"/>
          <p:cNvSpPr/>
          <p:nvPr/>
        </p:nvSpPr>
        <p:spPr>
          <a:xfrm>
            <a:off x="11210550" y="3660775"/>
            <a:ext cx="838200" cy="819150"/>
          </a:xfrm>
          <a:prstGeom prst="flowChartConnector">
            <a:avLst/>
          </a:prstGeom>
          <a:scene3d>
            <a:camera prst="orthographicFront"/>
            <a:lightRig rig="threePt" dir="t"/>
          </a:scene3d>
          <a:sp3d>
            <a:bevelT prst="slope"/>
          </a:sp3d>
        </p:spPr>
        <p:style>
          <a:lnRef idx="1">
            <a:schemeClr val="accent4"/>
          </a:lnRef>
          <a:fillRef idx="2">
            <a:schemeClr val="accent4"/>
          </a:fillRef>
          <a:effectRef idx="1">
            <a:schemeClr val="accent4"/>
          </a:effectRef>
          <a:fontRef idx="minor">
            <a:schemeClr val="dk1"/>
          </a:fontRef>
        </p:style>
        <p:txBody>
          <a:bodyPr rtlCol="0" anchor="ctr"/>
          <a:lstStyle/>
          <a:p>
            <a:pPr algn="ctr"/>
            <a:r>
              <a:rPr lang="en-US" sz="2800" dirty="0" smtClean="0">
                <a:latin typeface="Times New Roman" panose="02020603050405020304" pitchFamily="18" charset="0"/>
                <a:cs typeface="B Nazanin" panose="00000400000000000000" pitchFamily="2" charset="-78"/>
              </a:rPr>
              <a:t>4</a:t>
            </a:r>
            <a:endParaRPr lang="en-US" sz="2800" dirty="0">
              <a:latin typeface="Times New Roman" panose="02020603050405020304" pitchFamily="18" charset="0"/>
              <a:cs typeface="B Nazanin" panose="00000400000000000000" pitchFamily="2" charset="-78"/>
            </a:endParaRPr>
          </a:p>
        </p:txBody>
      </p:sp>
      <p:sp>
        <p:nvSpPr>
          <p:cNvPr id="15" name="Flowchart: Connector 14"/>
          <p:cNvSpPr/>
          <p:nvPr/>
        </p:nvSpPr>
        <p:spPr>
          <a:xfrm>
            <a:off x="11210550" y="4803775"/>
            <a:ext cx="838200" cy="819150"/>
          </a:xfrm>
          <a:prstGeom prst="flowChartConnector">
            <a:avLst/>
          </a:prstGeom>
          <a:scene3d>
            <a:camera prst="orthographicFront"/>
            <a:lightRig rig="threePt" dir="t"/>
          </a:scene3d>
          <a:sp3d>
            <a:bevelT prst="angle"/>
          </a:sp3d>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2800" dirty="0" smtClean="0">
                <a:latin typeface="Times New Roman" panose="02020603050405020304" pitchFamily="18" charset="0"/>
                <a:cs typeface="B Nazanin" panose="00000400000000000000" pitchFamily="2" charset="-78"/>
              </a:rPr>
              <a:t>5</a:t>
            </a:r>
            <a:endParaRPr lang="en-US" sz="2800" dirty="0">
              <a:latin typeface="Times New Roman" panose="02020603050405020304" pitchFamily="18" charset="0"/>
              <a:cs typeface="B Nazanin" panose="00000400000000000000" pitchFamily="2" charset="-78"/>
            </a:endParaRPr>
          </a:p>
        </p:txBody>
      </p:sp>
      <p:sp>
        <p:nvSpPr>
          <p:cNvPr id="16" name="Flowchart: Connector 15"/>
          <p:cNvSpPr/>
          <p:nvPr/>
        </p:nvSpPr>
        <p:spPr>
          <a:xfrm>
            <a:off x="11197850" y="5946775"/>
            <a:ext cx="838200" cy="819150"/>
          </a:xfrm>
          <a:prstGeom prst="flowChartConnector">
            <a:avLst/>
          </a:prstGeom>
          <a:scene3d>
            <a:camera prst="orthographicFront"/>
            <a:lightRig rig="threePt" dir="t"/>
          </a:scene3d>
          <a:sp3d>
            <a:bevelT prst="angle"/>
          </a:sp3d>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2800" dirty="0" smtClean="0">
                <a:latin typeface="Times New Roman" panose="02020603050405020304" pitchFamily="18" charset="0"/>
                <a:cs typeface="B Nazanin" panose="00000400000000000000" pitchFamily="2" charset="-78"/>
              </a:rPr>
              <a:t>6</a:t>
            </a:r>
            <a:endParaRPr lang="en-US" sz="2800" dirty="0">
              <a:latin typeface="Times New Roman" panose="02020603050405020304" pitchFamily="18" charset="0"/>
              <a:cs typeface="B Nazanin" panose="00000400000000000000" pitchFamily="2" charset="-78"/>
            </a:endParaRPr>
          </a:p>
        </p:txBody>
      </p:sp>
      <p:sp>
        <p:nvSpPr>
          <p:cNvPr id="17" name="TextBox 16"/>
          <p:cNvSpPr txBox="1"/>
          <p:nvPr/>
        </p:nvSpPr>
        <p:spPr>
          <a:xfrm>
            <a:off x="9664700" y="456684"/>
            <a:ext cx="1346200" cy="400110"/>
          </a:xfrm>
          <a:prstGeom prst="rect">
            <a:avLst/>
          </a:prstGeom>
          <a:noFill/>
        </p:spPr>
        <p:txBody>
          <a:bodyPr wrap="square" rtlCol="0">
            <a:spAutoFit/>
          </a:bodyPr>
          <a:lstStyle/>
          <a:p>
            <a:pPr algn="ctr" rtl="1"/>
            <a:r>
              <a:rPr lang="fa-IR" sz="2000" dirty="0" smtClean="0">
                <a:cs typeface="B Nazanin" panose="00000400000000000000" pitchFamily="2" charset="-78"/>
              </a:rPr>
              <a:t>مقدمه</a:t>
            </a:r>
            <a:endParaRPr lang="en-US" sz="2400" dirty="0">
              <a:cs typeface="B Nazanin" panose="00000400000000000000" pitchFamily="2" charset="-78"/>
            </a:endParaRPr>
          </a:p>
        </p:txBody>
      </p:sp>
      <p:sp>
        <p:nvSpPr>
          <p:cNvPr id="18" name="TextBox 17"/>
          <p:cNvSpPr txBox="1"/>
          <p:nvPr/>
        </p:nvSpPr>
        <p:spPr>
          <a:xfrm>
            <a:off x="9563100" y="1599684"/>
            <a:ext cx="1670050" cy="369332"/>
          </a:xfrm>
          <a:prstGeom prst="rect">
            <a:avLst/>
          </a:prstGeom>
          <a:noFill/>
        </p:spPr>
        <p:txBody>
          <a:bodyPr wrap="square" rtlCol="0">
            <a:spAutoFit/>
          </a:bodyPr>
          <a:lstStyle/>
          <a:p>
            <a:pPr algn="ctr" rtl="1"/>
            <a:r>
              <a:rPr lang="fa-IR" dirty="0" smtClean="0">
                <a:cs typeface="B Nazanin" panose="00000400000000000000" pitchFamily="2" charset="-78"/>
              </a:rPr>
              <a:t>تداخل ها</a:t>
            </a:r>
            <a:endParaRPr lang="en-US" dirty="0">
              <a:cs typeface="B Nazanin" panose="00000400000000000000" pitchFamily="2" charset="-78"/>
            </a:endParaRPr>
          </a:p>
        </p:txBody>
      </p:sp>
      <p:sp>
        <p:nvSpPr>
          <p:cNvPr id="19" name="TextBox 18"/>
          <p:cNvSpPr txBox="1"/>
          <p:nvPr/>
        </p:nvSpPr>
        <p:spPr>
          <a:xfrm>
            <a:off x="9582150" y="2742684"/>
            <a:ext cx="1549400" cy="369332"/>
          </a:xfrm>
          <a:prstGeom prst="rect">
            <a:avLst/>
          </a:prstGeom>
          <a:noFill/>
        </p:spPr>
        <p:txBody>
          <a:bodyPr wrap="square" rtlCol="0">
            <a:spAutoFit/>
          </a:bodyPr>
          <a:lstStyle/>
          <a:p>
            <a:pPr algn="ctr" rtl="1"/>
            <a:r>
              <a:rPr lang="fa-IR" dirty="0" smtClean="0">
                <a:cs typeface="B Nazanin" panose="00000400000000000000" pitchFamily="2" charset="-78"/>
              </a:rPr>
              <a:t>فایروال ها</a:t>
            </a:r>
            <a:endParaRPr lang="en-US" dirty="0">
              <a:cs typeface="B Nazanin" panose="00000400000000000000" pitchFamily="2" charset="-78"/>
            </a:endParaRPr>
          </a:p>
        </p:txBody>
      </p:sp>
      <p:sp>
        <p:nvSpPr>
          <p:cNvPr id="20" name="TextBox 19"/>
          <p:cNvSpPr txBox="1"/>
          <p:nvPr/>
        </p:nvSpPr>
        <p:spPr>
          <a:xfrm>
            <a:off x="9534150" y="3885684"/>
            <a:ext cx="1606550" cy="369332"/>
          </a:xfrm>
          <a:prstGeom prst="rect">
            <a:avLst/>
          </a:prstGeom>
          <a:noFill/>
        </p:spPr>
        <p:txBody>
          <a:bodyPr wrap="square" rtlCol="0">
            <a:spAutoFit/>
          </a:bodyPr>
          <a:lstStyle/>
          <a:p>
            <a:pPr algn="ctr" rtl="1"/>
            <a:r>
              <a:rPr lang="en-US" b="1" dirty="0" smtClean="0">
                <a:effectLst>
                  <a:outerShdw blurRad="38100" dist="38100" dir="2700000" algn="tl">
                    <a:srgbClr val="000000">
                      <a:alpha val="43137"/>
                    </a:srgbClr>
                  </a:outerShdw>
                </a:effectLst>
                <a:cs typeface="B Nazanin" panose="00000400000000000000" pitchFamily="2" charset="-78"/>
              </a:rPr>
              <a:t> IDS </a:t>
            </a:r>
            <a:r>
              <a:rPr lang="fa-IR" b="1" dirty="0" smtClean="0">
                <a:effectLst>
                  <a:outerShdw blurRad="38100" dist="38100" dir="2700000" algn="tl">
                    <a:srgbClr val="000000">
                      <a:alpha val="43137"/>
                    </a:srgbClr>
                  </a:outerShdw>
                </a:effectLst>
                <a:cs typeface="B Nazanin" panose="00000400000000000000" pitchFamily="2" charset="-78"/>
              </a:rPr>
              <a:t>و </a:t>
            </a:r>
            <a:r>
              <a:rPr lang="en-US" b="1" dirty="0" smtClean="0">
                <a:effectLst>
                  <a:outerShdw blurRad="38100" dist="38100" dir="2700000" algn="tl">
                    <a:srgbClr val="000000">
                      <a:alpha val="43137"/>
                    </a:srgbClr>
                  </a:outerShdw>
                </a:effectLst>
                <a:cs typeface="B Nazanin" panose="00000400000000000000" pitchFamily="2" charset="-78"/>
              </a:rPr>
              <a:t>IPS</a:t>
            </a:r>
            <a:endParaRPr lang="en-US" b="1" dirty="0">
              <a:effectLst>
                <a:outerShdw blurRad="38100" dist="38100" dir="2700000" algn="tl">
                  <a:srgbClr val="000000">
                    <a:alpha val="43137"/>
                  </a:srgbClr>
                </a:outerShdw>
              </a:effectLst>
              <a:cs typeface="B Nazanin" panose="00000400000000000000" pitchFamily="2" charset="-78"/>
            </a:endParaRPr>
          </a:p>
        </p:txBody>
      </p:sp>
      <p:sp>
        <p:nvSpPr>
          <p:cNvPr id="21" name="TextBox 20"/>
          <p:cNvSpPr txBox="1"/>
          <p:nvPr/>
        </p:nvSpPr>
        <p:spPr>
          <a:xfrm>
            <a:off x="9575800" y="5028684"/>
            <a:ext cx="1549400" cy="369332"/>
          </a:xfrm>
          <a:prstGeom prst="rect">
            <a:avLst/>
          </a:prstGeom>
          <a:noFill/>
        </p:spPr>
        <p:txBody>
          <a:bodyPr wrap="square" rtlCol="0">
            <a:spAutoFit/>
          </a:bodyPr>
          <a:lstStyle/>
          <a:p>
            <a:pPr algn="ctr" rtl="1"/>
            <a:r>
              <a:rPr lang="fa-IR" dirty="0" smtClean="0">
                <a:cs typeface="B Nazanin" panose="00000400000000000000" pitchFamily="2" charset="-78"/>
              </a:rPr>
              <a:t>انواع </a:t>
            </a:r>
            <a:r>
              <a:rPr lang="en-US" dirty="0" smtClean="0">
                <a:cs typeface="B Nazanin" panose="00000400000000000000" pitchFamily="2" charset="-78"/>
              </a:rPr>
              <a:t>IDS </a:t>
            </a:r>
            <a:r>
              <a:rPr lang="fa-IR" dirty="0" smtClean="0">
                <a:cs typeface="B Nazanin" panose="00000400000000000000" pitchFamily="2" charset="-78"/>
              </a:rPr>
              <a:t>و </a:t>
            </a:r>
            <a:r>
              <a:rPr lang="en-US" dirty="0" smtClean="0">
                <a:cs typeface="B Nazanin" panose="00000400000000000000" pitchFamily="2" charset="-78"/>
              </a:rPr>
              <a:t>IPS</a:t>
            </a:r>
            <a:endParaRPr lang="en-US" dirty="0">
              <a:cs typeface="B Nazanin" panose="00000400000000000000" pitchFamily="2" charset="-78"/>
            </a:endParaRPr>
          </a:p>
        </p:txBody>
      </p:sp>
      <p:sp>
        <p:nvSpPr>
          <p:cNvPr id="22" name="TextBox 21"/>
          <p:cNvSpPr txBox="1"/>
          <p:nvPr/>
        </p:nvSpPr>
        <p:spPr>
          <a:xfrm>
            <a:off x="9563100" y="6171684"/>
            <a:ext cx="1549400" cy="369332"/>
          </a:xfrm>
          <a:prstGeom prst="rect">
            <a:avLst/>
          </a:prstGeom>
          <a:noFill/>
        </p:spPr>
        <p:txBody>
          <a:bodyPr wrap="square" rtlCol="0">
            <a:spAutoFit/>
          </a:bodyPr>
          <a:lstStyle/>
          <a:p>
            <a:pPr algn="ctr" rtl="1"/>
            <a:r>
              <a:rPr lang="fa-IR" dirty="0" smtClean="0">
                <a:cs typeface="B Nazanin" panose="00000400000000000000" pitchFamily="2" charset="-78"/>
              </a:rPr>
              <a:t>نتیجه گیری</a:t>
            </a:r>
            <a:endParaRPr lang="en-US" dirty="0">
              <a:cs typeface="B Nazanin" panose="00000400000000000000" pitchFamily="2" charset="-78"/>
            </a:endParaRPr>
          </a:p>
        </p:txBody>
      </p:sp>
      <p:sp>
        <p:nvSpPr>
          <p:cNvPr id="24" name="Flowchart: Connector 23"/>
          <p:cNvSpPr/>
          <p:nvPr/>
        </p:nvSpPr>
        <p:spPr>
          <a:xfrm>
            <a:off x="99228" y="5812096"/>
            <a:ext cx="1332855" cy="922418"/>
          </a:xfrm>
          <a:prstGeom prst="flowChartConnector">
            <a:avLst/>
          </a:prstGeom>
          <a:effectLst>
            <a:outerShdw blurRad="50800" dist="38100" dir="5400000" algn="t" rotWithShape="0">
              <a:prstClr val="black">
                <a:alpha val="40000"/>
              </a:prstClr>
            </a:outerShdw>
            <a:softEdge rad="31750"/>
          </a:effectLst>
        </p:spPr>
        <p:style>
          <a:lnRef idx="1">
            <a:schemeClr val="accent4"/>
          </a:lnRef>
          <a:fillRef idx="2">
            <a:schemeClr val="accent4"/>
          </a:fillRef>
          <a:effectRef idx="1">
            <a:schemeClr val="accent4"/>
          </a:effectRef>
          <a:fontRef idx="minor">
            <a:schemeClr val="dk1"/>
          </a:fontRef>
        </p:style>
        <p:txBody>
          <a:bodyPr rtlCol="0" anchor="ctr"/>
          <a:lstStyle/>
          <a:p>
            <a:pPr algn="ctr"/>
            <a:r>
              <a:rPr lang="en-US" sz="2600" dirty="0">
                <a:latin typeface="Times New Roman" panose="02020603050405020304" pitchFamily="18" charset="0"/>
                <a:cs typeface="B Nazanin" panose="00000400000000000000" pitchFamily="2" charset="-78"/>
              </a:rPr>
              <a:t>18/38</a:t>
            </a:r>
          </a:p>
        </p:txBody>
      </p:sp>
      <p:sp>
        <p:nvSpPr>
          <p:cNvPr id="25" name="TextBox 24"/>
          <p:cNvSpPr txBox="1"/>
          <p:nvPr/>
        </p:nvSpPr>
        <p:spPr>
          <a:xfrm>
            <a:off x="-1" y="172040"/>
            <a:ext cx="9404351" cy="5999643"/>
          </a:xfrm>
          <a:prstGeom prst="rect">
            <a:avLst/>
          </a:prstGeom>
          <a:noFill/>
        </p:spPr>
        <p:txBody>
          <a:bodyPr wrap="square" rtlCol="0" anchor="ctr">
            <a:noAutofit/>
          </a:bodyPr>
          <a:lstStyle/>
          <a:p>
            <a:pPr algn="r" rtl="1"/>
            <a:endParaRPr lang="fa-IR" dirty="0" smtClean="0">
              <a:cs typeface="B Nazanin" panose="00000400000000000000" pitchFamily="2" charset="-78"/>
            </a:endParaRPr>
          </a:p>
          <a:p>
            <a:pPr lvl="1" algn="just" rtl="1">
              <a:lnSpc>
                <a:spcPct val="150000"/>
              </a:lnSpc>
            </a:pPr>
            <a:r>
              <a:rPr lang="en-US" sz="2800" b="1" u="sng" dirty="0" smtClean="0">
                <a:cs typeface="B Nazanin" panose="00000400000000000000" pitchFamily="2" charset="-78"/>
              </a:rPr>
              <a:t>E</a:t>
            </a:r>
            <a:r>
              <a:rPr lang="fa-IR" sz="2800" b="1" u="sng" dirty="0" smtClean="0">
                <a:cs typeface="B Nazanin" panose="00000400000000000000" pitchFamily="2" charset="-78"/>
              </a:rPr>
              <a:t>.</a:t>
            </a:r>
            <a:r>
              <a:rPr lang="en-US" sz="2800" b="1" u="sng" dirty="0">
                <a:cs typeface="B Nazanin" panose="00000400000000000000" pitchFamily="2" charset="-78"/>
              </a:rPr>
              <a:t>	IDS </a:t>
            </a:r>
            <a:r>
              <a:rPr lang="fa-IR" sz="2800" b="1" u="sng" dirty="0" smtClean="0">
                <a:cs typeface="B Nazanin" panose="00000400000000000000" pitchFamily="2" charset="-78"/>
              </a:rPr>
              <a:t> بر </a:t>
            </a:r>
            <a:r>
              <a:rPr lang="fa-IR" sz="2800" b="1" u="sng" dirty="0">
                <a:cs typeface="B Nazanin" panose="00000400000000000000" pitchFamily="2" charset="-78"/>
              </a:rPr>
              <a:t>پایه احکام پیوسته</a:t>
            </a:r>
          </a:p>
          <a:p>
            <a:pPr marL="685800" indent="-685800" algn="just" rtl="1">
              <a:lnSpc>
                <a:spcPct val="150000"/>
              </a:lnSpc>
              <a:buFont typeface="Wingdings" panose="05000000000000000000" pitchFamily="2" charset="2"/>
              <a:buChar char="§"/>
            </a:pPr>
            <a:r>
              <a:rPr lang="fa-IR" sz="2800" dirty="0">
                <a:cs typeface="B Nazanin" panose="00000400000000000000" pitchFamily="2" charset="-78"/>
              </a:rPr>
              <a:t>برخی از مهاجم های تداخلی بر پایه مهاجم های شناخته شده یا تنوع مهاجم های شناخته شده تشکیل شده اند. برای شناسایی چنین تصدیق ها یا مهاجم ها، الگوریتم استقرایی تصدیقی می تواند استفاده شود که می تواند مجموعه غالب از مجموعه حملات را بیابد (شامل برخی ویژگی های حمله اصلی). </a:t>
            </a:r>
          </a:p>
        </p:txBody>
      </p:sp>
    </p:spTree>
    <p:extLst>
      <p:ext uri="{BB962C8B-B14F-4D97-AF65-F5344CB8AC3E}">
        <p14:creationId xmlns:p14="http://schemas.microsoft.com/office/powerpoint/2010/main" val="33168805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9525000" y="190500"/>
            <a:ext cx="2501900" cy="901700"/>
          </a:xfrm>
          <a:prstGeom prst="roundRect">
            <a:avLst/>
          </a:prstGeom>
          <a:effectLst>
            <a:outerShdw blurRad="50800" dist="38100" dir="8100000" algn="tr" rotWithShape="0">
              <a:prstClr val="black">
                <a:alpha val="40000"/>
              </a:prstClr>
            </a:outerShdw>
          </a:effectLst>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dirty="0">
              <a:cs typeface="B Nazanin" panose="00000400000000000000" pitchFamily="2" charset="-78"/>
            </a:endParaRPr>
          </a:p>
        </p:txBody>
      </p:sp>
      <p:sp>
        <p:nvSpPr>
          <p:cNvPr id="5" name="Rounded Rectangle 4"/>
          <p:cNvSpPr/>
          <p:nvPr/>
        </p:nvSpPr>
        <p:spPr>
          <a:xfrm>
            <a:off x="9525000" y="1333500"/>
            <a:ext cx="2501900" cy="901700"/>
          </a:xfrm>
          <a:prstGeom prst="roundRect">
            <a:avLst/>
          </a:prstGeom>
          <a:effectLst>
            <a:outerShdw blurRad="50800" dist="38100" dir="8100000" algn="tr" rotWithShape="0">
              <a:prstClr val="black">
                <a:alpha val="40000"/>
              </a:prstClr>
            </a:outerShdw>
          </a:effectLst>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cs typeface="B Nazanin" panose="00000400000000000000" pitchFamily="2" charset="-78"/>
            </a:endParaRPr>
          </a:p>
        </p:txBody>
      </p:sp>
      <p:sp>
        <p:nvSpPr>
          <p:cNvPr id="6" name="Rounded Rectangle 5"/>
          <p:cNvSpPr/>
          <p:nvPr/>
        </p:nvSpPr>
        <p:spPr>
          <a:xfrm>
            <a:off x="9525000" y="2476500"/>
            <a:ext cx="2501900" cy="901700"/>
          </a:xfrm>
          <a:prstGeom prst="roundRect">
            <a:avLst/>
          </a:prstGeom>
          <a:effectLst>
            <a:outerShdw blurRad="50800" dist="38100" dir="8100000" algn="tr" rotWithShape="0">
              <a:prstClr val="black">
                <a:alpha val="40000"/>
              </a:prstClr>
            </a:outerShdw>
          </a:effectLst>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a:cs typeface="B Nazanin" panose="00000400000000000000" pitchFamily="2" charset="-78"/>
            </a:endParaRPr>
          </a:p>
        </p:txBody>
      </p:sp>
      <p:sp>
        <p:nvSpPr>
          <p:cNvPr id="7" name="Rounded Rectangle 6"/>
          <p:cNvSpPr/>
          <p:nvPr/>
        </p:nvSpPr>
        <p:spPr>
          <a:xfrm>
            <a:off x="9525000" y="3619500"/>
            <a:ext cx="2501900" cy="901700"/>
          </a:xfrm>
          <a:prstGeom prst="roundRect">
            <a:avLst/>
          </a:prstGeom>
          <a:effectLst>
            <a:outerShdw blurRad="50800" dist="38100" dir="8100000" algn="tr" rotWithShape="0">
              <a:prstClr val="black">
                <a:alpha val="40000"/>
              </a:prstClr>
            </a:outerShdw>
          </a:effectLst>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a:cs typeface="B Nazanin" panose="00000400000000000000" pitchFamily="2" charset="-78"/>
            </a:endParaRPr>
          </a:p>
        </p:txBody>
      </p:sp>
      <p:sp>
        <p:nvSpPr>
          <p:cNvPr id="8" name="Rounded Rectangle 7"/>
          <p:cNvSpPr/>
          <p:nvPr/>
        </p:nvSpPr>
        <p:spPr>
          <a:xfrm>
            <a:off x="9525000" y="4762500"/>
            <a:ext cx="2501900" cy="901700"/>
          </a:xfrm>
          <a:prstGeom prst="roundRect">
            <a:avLst/>
          </a:prstGeom>
          <a:effectLst>
            <a:outerShdw blurRad="50800" dist="38100" dir="8100000" algn="tr"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cs typeface="B Nazanin" panose="00000400000000000000" pitchFamily="2" charset="-78"/>
            </a:endParaRPr>
          </a:p>
        </p:txBody>
      </p:sp>
      <p:sp>
        <p:nvSpPr>
          <p:cNvPr id="9" name="Rounded Rectangle 8"/>
          <p:cNvSpPr/>
          <p:nvPr/>
        </p:nvSpPr>
        <p:spPr>
          <a:xfrm>
            <a:off x="9525000" y="5905500"/>
            <a:ext cx="2501900" cy="901700"/>
          </a:xfrm>
          <a:prstGeom prst="roundRect">
            <a:avLst/>
          </a:prstGeom>
          <a:effectLst>
            <a:outerShdw blurRad="50800" dist="38100" dir="8100000" algn="tr" rotWithShape="0">
              <a:prstClr val="black">
                <a:alpha val="40000"/>
              </a:prstClr>
            </a:outerShdw>
          </a:effectLst>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cs typeface="B Nazanin" panose="00000400000000000000" pitchFamily="2" charset="-78"/>
            </a:endParaRPr>
          </a:p>
        </p:txBody>
      </p:sp>
      <p:sp>
        <p:nvSpPr>
          <p:cNvPr id="10" name="Rectangle 9"/>
          <p:cNvSpPr/>
          <p:nvPr/>
        </p:nvSpPr>
        <p:spPr>
          <a:xfrm>
            <a:off x="11395710" y="0"/>
            <a:ext cx="431800" cy="7098224"/>
          </a:xfrm>
          <a:prstGeom prst="rect">
            <a:avLst/>
          </a:prstGeom>
          <a:solidFill>
            <a:schemeClr val="bg1">
              <a:lumMod val="95000"/>
            </a:schemeClr>
          </a:solidFill>
          <a:effectLst>
            <a:outerShdw blurRad="50800" dist="38100" algn="l" rotWithShape="0">
              <a:prstClr val="black">
                <a:alpha val="40000"/>
              </a:prstClr>
            </a:outerShdw>
          </a:effectLst>
        </p:spPr>
        <p:style>
          <a:lnRef idx="0">
            <a:schemeClr val="accent1"/>
          </a:lnRef>
          <a:fillRef idx="3">
            <a:schemeClr val="accent1"/>
          </a:fillRef>
          <a:effectRef idx="3">
            <a:schemeClr val="accent1"/>
          </a:effectRef>
          <a:fontRef idx="minor">
            <a:schemeClr val="lt1"/>
          </a:fontRef>
        </p:style>
        <p:txBody>
          <a:bodyPr rtlCol="0" anchor="ctr"/>
          <a:lstStyle/>
          <a:p>
            <a:pPr algn="ctr"/>
            <a:endParaRPr lang="en-US">
              <a:cs typeface="B Nazanin" panose="00000400000000000000" pitchFamily="2" charset="-78"/>
            </a:endParaRPr>
          </a:p>
        </p:txBody>
      </p:sp>
      <p:sp>
        <p:nvSpPr>
          <p:cNvPr id="11" name="Flowchart: Connector 10"/>
          <p:cNvSpPr/>
          <p:nvPr/>
        </p:nvSpPr>
        <p:spPr>
          <a:xfrm>
            <a:off x="11210550" y="231775"/>
            <a:ext cx="838200" cy="819150"/>
          </a:xfrm>
          <a:prstGeom prst="flowChartConnector">
            <a:avLst/>
          </a:prstGeom>
          <a:scene3d>
            <a:camera prst="orthographicFront"/>
            <a:lightRig rig="threePt" dir="t"/>
          </a:scene3d>
          <a:sp3d>
            <a:bevelT prst="angle"/>
          </a:sp3d>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2800" dirty="0">
                <a:latin typeface="Times New Roman" panose="02020603050405020304" pitchFamily="18" charset="0"/>
                <a:cs typeface="B Nazanin" panose="00000400000000000000" pitchFamily="2" charset="-78"/>
              </a:rPr>
              <a:t>1</a:t>
            </a:r>
          </a:p>
        </p:txBody>
      </p:sp>
      <p:sp>
        <p:nvSpPr>
          <p:cNvPr id="12" name="Flowchart: Connector 11"/>
          <p:cNvSpPr/>
          <p:nvPr/>
        </p:nvSpPr>
        <p:spPr>
          <a:xfrm>
            <a:off x="11210550" y="1374775"/>
            <a:ext cx="838200" cy="819150"/>
          </a:xfrm>
          <a:prstGeom prst="flowChartConnector">
            <a:avLst/>
          </a:prstGeom>
          <a:scene3d>
            <a:camera prst="orthographicFront"/>
            <a:lightRig rig="threePt" dir="t"/>
          </a:scene3d>
          <a:sp3d>
            <a:bevelT prst="angle"/>
          </a:sp3d>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2800" dirty="0" smtClean="0">
                <a:latin typeface="Times New Roman" panose="02020603050405020304" pitchFamily="18" charset="0"/>
                <a:cs typeface="B Nazanin" panose="00000400000000000000" pitchFamily="2" charset="-78"/>
              </a:rPr>
              <a:t>2</a:t>
            </a:r>
            <a:endParaRPr lang="en-US" sz="2800" dirty="0">
              <a:latin typeface="Times New Roman" panose="02020603050405020304" pitchFamily="18" charset="0"/>
              <a:cs typeface="B Nazanin" panose="00000400000000000000" pitchFamily="2" charset="-78"/>
            </a:endParaRPr>
          </a:p>
        </p:txBody>
      </p:sp>
      <p:sp>
        <p:nvSpPr>
          <p:cNvPr id="13" name="Flowchart: Connector 12"/>
          <p:cNvSpPr/>
          <p:nvPr/>
        </p:nvSpPr>
        <p:spPr>
          <a:xfrm>
            <a:off x="11210550" y="2517775"/>
            <a:ext cx="838200" cy="819150"/>
          </a:xfrm>
          <a:prstGeom prst="flowChartConnector">
            <a:avLst/>
          </a:prstGeom>
          <a:scene3d>
            <a:camera prst="orthographicFront"/>
            <a:lightRig rig="threePt" dir="t"/>
          </a:scene3d>
          <a:sp3d>
            <a:bevelT prst="angle"/>
          </a:sp3d>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2800" dirty="0" smtClean="0">
                <a:latin typeface="Times New Roman" panose="02020603050405020304" pitchFamily="18" charset="0"/>
                <a:cs typeface="B Nazanin" panose="00000400000000000000" pitchFamily="2" charset="-78"/>
              </a:rPr>
              <a:t>3</a:t>
            </a:r>
            <a:endParaRPr lang="en-US" sz="2800" dirty="0">
              <a:latin typeface="Times New Roman" panose="02020603050405020304" pitchFamily="18" charset="0"/>
              <a:cs typeface="B Nazanin" panose="00000400000000000000" pitchFamily="2" charset="-78"/>
            </a:endParaRPr>
          </a:p>
        </p:txBody>
      </p:sp>
      <p:sp>
        <p:nvSpPr>
          <p:cNvPr id="14" name="Flowchart: Connector 13"/>
          <p:cNvSpPr/>
          <p:nvPr/>
        </p:nvSpPr>
        <p:spPr>
          <a:xfrm>
            <a:off x="11210550" y="3660775"/>
            <a:ext cx="838200" cy="819150"/>
          </a:xfrm>
          <a:prstGeom prst="flowChartConnector">
            <a:avLst/>
          </a:prstGeom>
          <a:scene3d>
            <a:camera prst="orthographicFront"/>
            <a:lightRig rig="threePt" dir="t"/>
          </a:scene3d>
          <a:sp3d>
            <a:bevelT prst="slope"/>
          </a:sp3d>
        </p:spPr>
        <p:style>
          <a:lnRef idx="1">
            <a:schemeClr val="accent4"/>
          </a:lnRef>
          <a:fillRef idx="2">
            <a:schemeClr val="accent4"/>
          </a:fillRef>
          <a:effectRef idx="1">
            <a:schemeClr val="accent4"/>
          </a:effectRef>
          <a:fontRef idx="minor">
            <a:schemeClr val="dk1"/>
          </a:fontRef>
        </p:style>
        <p:txBody>
          <a:bodyPr rtlCol="0" anchor="ctr"/>
          <a:lstStyle/>
          <a:p>
            <a:pPr algn="ctr"/>
            <a:r>
              <a:rPr lang="en-US" sz="2800" dirty="0" smtClean="0">
                <a:latin typeface="Times New Roman" panose="02020603050405020304" pitchFamily="18" charset="0"/>
                <a:cs typeface="B Nazanin" panose="00000400000000000000" pitchFamily="2" charset="-78"/>
              </a:rPr>
              <a:t>4</a:t>
            </a:r>
            <a:endParaRPr lang="en-US" sz="2800" dirty="0">
              <a:latin typeface="Times New Roman" panose="02020603050405020304" pitchFamily="18" charset="0"/>
              <a:cs typeface="B Nazanin" panose="00000400000000000000" pitchFamily="2" charset="-78"/>
            </a:endParaRPr>
          </a:p>
        </p:txBody>
      </p:sp>
      <p:sp>
        <p:nvSpPr>
          <p:cNvPr id="15" name="Flowchart: Connector 14"/>
          <p:cNvSpPr/>
          <p:nvPr/>
        </p:nvSpPr>
        <p:spPr>
          <a:xfrm>
            <a:off x="11210550" y="4803775"/>
            <a:ext cx="838200" cy="819150"/>
          </a:xfrm>
          <a:prstGeom prst="flowChartConnector">
            <a:avLst/>
          </a:prstGeom>
          <a:scene3d>
            <a:camera prst="orthographicFront"/>
            <a:lightRig rig="threePt" dir="t"/>
          </a:scene3d>
          <a:sp3d>
            <a:bevelT prst="angle"/>
          </a:sp3d>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2800" dirty="0" smtClean="0">
                <a:latin typeface="Times New Roman" panose="02020603050405020304" pitchFamily="18" charset="0"/>
                <a:cs typeface="B Nazanin" panose="00000400000000000000" pitchFamily="2" charset="-78"/>
              </a:rPr>
              <a:t>5</a:t>
            </a:r>
            <a:endParaRPr lang="en-US" sz="2800" dirty="0">
              <a:latin typeface="Times New Roman" panose="02020603050405020304" pitchFamily="18" charset="0"/>
              <a:cs typeface="B Nazanin" panose="00000400000000000000" pitchFamily="2" charset="-78"/>
            </a:endParaRPr>
          </a:p>
        </p:txBody>
      </p:sp>
      <p:sp>
        <p:nvSpPr>
          <p:cNvPr id="16" name="Flowchart: Connector 15"/>
          <p:cNvSpPr/>
          <p:nvPr/>
        </p:nvSpPr>
        <p:spPr>
          <a:xfrm>
            <a:off x="11197850" y="5946775"/>
            <a:ext cx="838200" cy="819150"/>
          </a:xfrm>
          <a:prstGeom prst="flowChartConnector">
            <a:avLst/>
          </a:prstGeom>
          <a:scene3d>
            <a:camera prst="orthographicFront"/>
            <a:lightRig rig="threePt" dir="t"/>
          </a:scene3d>
          <a:sp3d>
            <a:bevelT prst="angle"/>
          </a:sp3d>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2800" dirty="0" smtClean="0">
                <a:latin typeface="Times New Roman" panose="02020603050405020304" pitchFamily="18" charset="0"/>
                <a:cs typeface="B Nazanin" panose="00000400000000000000" pitchFamily="2" charset="-78"/>
              </a:rPr>
              <a:t>6</a:t>
            </a:r>
            <a:endParaRPr lang="en-US" sz="2800" dirty="0">
              <a:latin typeface="Times New Roman" panose="02020603050405020304" pitchFamily="18" charset="0"/>
              <a:cs typeface="B Nazanin" panose="00000400000000000000" pitchFamily="2" charset="-78"/>
            </a:endParaRPr>
          </a:p>
        </p:txBody>
      </p:sp>
      <p:sp>
        <p:nvSpPr>
          <p:cNvPr id="17" name="TextBox 16"/>
          <p:cNvSpPr txBox="1"/>
          <p:nvPr/>
        </p:nvSpPr>
        <p:spPr>
          <a:xfrm>
            <a:off x="9664700" y="456684"/>
            <a:ext cx="1346200" cy="400110"/>
          </a:xfrm>
          <a:prstGeom prst="rect">
            <a:avLst/>
          </a:prstGeom>
          <a:noFill/>
        </p:spPr>
        <p:txBody>
          <a:bodyPr wrap="square" rtlCol="0">
            <a:spAutoFit/>
          </a:bodyPr>
          <a:lstStyle/>
          <a:p>
            <a:pPr algn="ctr" rtl="1"/>
            <a:r>
              <a:rPr lang="fa-IR" sz="2000" dirty="0" smtClean="0">
                <a:cs typeface="B Nazanin" panose="00000400000000000000" pitchFamily="2" charset="-78"/>
              </a:rPr>
              <a:t>مقدمه</a:t>
            </a:r>
            <a:endParaRPr lang="en-US" sz="2400" dirty="0">
              <a:cs typeface="B Nazanin" panose="00000400000000000000" pitchFamily="2" charset="-78"/>
            </a:endParaRPr>
          </a:p>
        </p:txBody>
      </p:sp>
      <p:sp>
        <p:nvSpPr>
          <p:cNvPr id="18" name="TextBox 17"/>
          <p:cNvSpPr txBox="1"/>
          <p:nvPr/>
        </p:nvSpPr>
        <p:spPr>
          <a:xfrm>
            <a:off x="9563100" y="1599684"/>
            <a:ext cx="1670050" cy="369332"/>
          </a:xfrm>
          <a:prstGeom prst="rect">
            <a:avLst/>
          </a:prstGeom>
          <a:noFill/>
        </p:spPr>
        <p:txBody>
          <a:bodyPr wrap="square" rtlCol="0">
            <a:spAutoFit/>
          </a:bodyPr>
          <a:lstStyle/>
          <a:p>
            <a:pPr algn="ctr" rtl="1"/>
            <a:r>
              <a:rPr lang="fa-IR" dirty="0" smtClean="0">
                <a:cs typeface="B Nazanin" panose="00000400000000000000" pitchFamily="2" charset="-78"/>
              </a:rPr>
              <a:t>تداخل ها</a:t>
            </a:r>
            <a:endParaRPr lang="en-US" dirty="0">
              <a:cs typeface="B Nazanin" panose="00000400000000000000" pitchFamily="2" charset="-78"/>
            </a:endParaRPr>
          </a:p>
        </p:txBody>
      </p:sp>
      <p:sp>
        <p:nvSpPr>
          <p:cNvPr id="19" name="TextBox 18"/>
          <p:cNvSpPr txBox="1"/>
          <p:nvPr/>
        </p:nvSpPr>
        <p:spPr>
          <a:xfrm>
            <a:off x="9582150" y="2742684"/>
            <a:ext cx="1549400" cy="369332"/>
          </a:xfrm>
          <a:prstGeom prst="rect">
            <a:avLst/>
          </a:prstGeom>
          <a:noFill/>
        </p:spPr>
        <p:txBody>
          <a:bodyPr wrap="square" rtlCol="0">
            <a:spAutoFit/>
          </a:bodyPr>
          <a:lstStyle/>
          <a:p>
            <a:pPr algn="ctr" rtl="1"/>
            <a:r>
              <a:rPr lang="fa-IR" dirty="0" smtClean="0">
                <a:cs typeface="B Nazanin" panose="00000400000000000000" pitchFamily="2" charset="-78"/>
              </a:rPr>
              <a:t>فایروال ها</a:t>
            </a:r>
            <a:endParaRPr lang="en-US" dirty="0">
              <a:cs typeface="B Nazanin" panose="00000400000000000000" pitchFamily="2" charset="-78"/>
            </a:endParaRPr>
          </a:p>
        </p:txBody>
      </p:sp>
      <p:sp>
        <p:nvSpPr>
          <p:cNvPr id="20" name="TextBox 19"/>
          <p:cNvSpPr txBox="1"/>
          <p:nvPr/>
        </p:nvSpPr>
        <p:spPr>
          <a:xfrm>
            <a:off x="9534150" y="3885684"/>
            <a:ext cx="1606550" cy="369332"/>
          </a:xfrm>
          <a:prstGeom prst="rect">
            <a:avLst/>
          </a:prstGeom>
          <a:noFill/>
        </p:spPr>
        <p:txBody>
          <a:bodyPr wrap="square" rtlCol="0">
            <a:spAutoFit/>
          </a:bodyPr>
          <a:lstStyle/>
          <a:p>
            <a:pPr algn="ctr" rtl="1"/>
            <a:r>
              <a:rPr lang="en-US" b="1" dirty="0" smtClean="0">
                <a:effectLst>
                  <a:outerShdw blurRad="38100" dist="38100" dir="2700000" algn="tl">
                    <a:srgbClr val="000000">
                      <a:alpha val="43137"/>
                    </a:srgbClr>
                  </a:outerShdw>
                </a:effectLst>
                <a:cs typeface="B Nazanin" panose="00000400000000000000" pitchFamily="2" charset="-78"/>
              </a:rPr>
              <a:t> IDS </a:t>
            </a:r>
            <a:r>
              <a:rPr lang="fa-IR" b="1" dirty="0" smtClean="0">
                <a:effectLst>
                  <a:outerShdw blurRad="38100" dist="38100" dir="2700000" algn="tl">
                    <a:srgbClr val="000000">
                      <a:alpha val="43137"/>
                    </a:srgbClr>
                  </a:outerShdw>
                </a:effectLst>
                <a:cs typeface="B Nazanin" panose="00000400000000000000" pitchFamily="2" charset="-78"/>
              </a:rPr>
              <a:t>و </a:t>
            </a:r>
            <a:r>
              <a:rPr lang="en-US" b="1" dirty="0" smtClean="0">
                <a:effectLst>
                  <a:outerShdw blurRad="38100" dist="38100" dir="2700000" algn="tl">
                    <a:srgbClr val="000000">
                      <a:alpha val="43137"/>
                    </a:srgbClr>
                  </a:outerShdw>
                </a:effectLst>
                <a:cs typeface="B Nazanin" panose="00000400000000000000" pitchFamily="2" charset="-78"/>
              </a:rPr>
              <a:t>IPS</a:t>
            </a:r>
            <a:endParaRPr lang="en-US" b="1" dirty="0">
              <a:effectLst>
                <a:outerShdw blurRad="38100" dist="38100" dir="2700000" algn="tl">
                  <a:srgbClr val="000000">
                    <a:alpha val="43137"/>
                  </a:srgbClr>
                </a:outerShdw>
              </a:effectLst>
              <a:cs typeface="B Nazanin" panose="00000400000000000000" pitchFamily="2" charset="-78"/>
            </a:endParaRPr>
          </a:p>
        </p:txBody>
      </p:sp>
      <p:sp>
        <p:nvSpPr>
          <p:cNvPr id="21" name="TextBox 20"/>
          <p:cNvSpPr txBox="1"/>
          <p:nvPr/>
        </p:nvSpPr>
        <p:spPr>
          <a:xfrm>
            <a:off x="9575800" y="5028684"/>
            <a:ext cx="1549400" cy="369332"/>
          </a:xfrm>
          <a:prstGeom prst="rect">
            <a:avLst/>
          </a:prstGeom>
          <a:noFill/>
        </p:spPr>
        <p:txBody>
          <a:bodyPr wrap="square" rtlCol="0">
            <a:spAutoFit/>
          </a:bodyPr>
          <a:lstStyle/>
          <a:p>
            <a:pPr algn="ctr" rtl="1"/>
            <a:r>
              <a:rPr lang="fa-IR" dirty="0" smtClean="0">
                <a:cs typeface="B Nazanin" panose="00000400000000000000" pitchFamily="2" charset="-78"/>
              </a:rPr>
              <a:t>انواع </a:t>
            </a:r>
            <a:r>
              <a:rPr lang="en-US" dirty="0" smtClean="0">
                <a:cs typeface="B Nazanin" panose="00000400000000000000" pitchFamily="2" charset="-78"/>
              </a:rPr>
              <a:t>IDS </a:t>
            </a:r>
            <a:r>
              <a:rPr lang="fa-IR" dirty="0" smtClean="0">
                <a:cs typeface="B Nazanin" panose="00000400000000000000" pitchFamily="2" charset="-78"/>
              </a:rPr>
              <a:t>و </a:t>
            </a:r>
            <a:r>
              <a:rPr lang="en-US" dirty="0" smtClean="0">
                <a:cs typeface="B Nazanin" panose="00000400000000000000" pitchFamily="2" charset="-78"/>
              </a:rPr>
              <a:t>IPS</a:t>
            </a:r>
            <a:endParaRPr lang="en-US" dirty="0">
              <a:cs typeface="B Nazanin" panose="00000400000000000000" pitchFamily="2" charset="-78"/>
            </a:endParaRPr>
          </a:p>
        </p:txBody>
      </p:sp>
      <p:sp>
        <p:nvSpPr>
          <p:cNvPr id="22" name="TextBox 21"/>
          <p:cNvSpPr txBox="1"/>
          <p:nvPr/>
        </p:nvSpPr>
        <p:spPr>
          <a:xfrm>
            <a:off x="9563100" y="6171684"/>
            <a:ext cx="1549400" cy="369332"/>
          </a:xfrm>
          <a:prstGeom prst="rect">
            <a:avLst/>
          </a:prstGeom>
          <a:noFill/>
        </p:spPr>
        <p:txBody>
          <a:bodyPr wrap="square" rtlCol="0">
            <a:spAutoFit/>
          </a:bodyPr>
          <a:lstStyle/>
          <a:p>
            <a:pPr algn="ctr" rtl="1"/>
            <a:r>
              <a:rPr lang="fa-IR" dirty="0" smtClean="0">
                <a:cs typeface="B Nazanin" panose="00000400000000000000" pitchFamily="2" charset="-78"/>
              </a:rPr>
              <a:t>نتیجه گیری</a:t>
            </a:r>
            <a:endParaRPr lang="en-US" dirty="0">
              <a:cs typeface="B Nazanin" panose="00000400000000000000" pitchFamily="2" charset="-78"/>
            </a:endParaRPr>
          </a:p>
        </p:txBody>
      </p:sp>
      <p:sp>
        <p:nvSpPr>
          <p:cNvPr id="24" name="Flowchart: Connector 23"/>
          <p:cNvSpPr/>
          <p:nvPr/>
        </p:nvSpPr>
        <p:spPr>
          <a:xfrm>
            <a:off x="99228" y="5812096"/>
            <a:ext cx="1332855" cy="922418"/>
          </a:xfrm>
          <a:prstGeom prst="flowChartConnector">
            <a:avLst/>
          </a:prstGeom>
          <a:effectLst>
            <a:outerShdw blurRad="50800" dist="38100" dir="5400000" algn="t" rotWithShape="0">
              <a:prstClr val="black">
                <a:alpha val="40000"/>
              </a:prstClr>
            </a:outerShdw>
            <a:softEdge rad="31750"/>
          </a:effectLst>
        </p:spPr>
        <p:style>
          <a:lnRef idx="1">
            <a:schemeClr val="accent4"/>
          </a:lnRef>
          <a:fillRef idx="2">
            <a:schemeClr val="accent4"/>
          </a:fillRef>
          <a:effectRef idx="1">
            <a:schemeClr val="accent4"/>
          </a:effectRef>
          <a:fontRef idx="minor">
            <a:schemeClr val="dk1"/>
          </a:fontRef>
        </p:style>
        <p:txBody>
          <a:bodyPr rtlCol="0" anchor="ctr"/>
          <a:lstStyle/>
          <a:p>
            <a:pPr algn="ctr"/>
            <a:r>
              <a:rPr lang="en-US" sz="2600" dirty="0" smtClean="0">
                <a:latin typeface="Times New Roman" panose="02020603050405020304" pitchFamily="18" charset="0"/>
                <a:cs typeface="B Nazanin" panose="00000400000000000000" pitchFamily="2" charset="-78"/>
              </a:rPr>
              <a:t>19/38</a:t>
            </a:r>
            <a:endParaRPr lang="en-US" sz="2600" dirty="0">
              <a:latin typeface="Times New Roman" panose="02020603050405020304" pitchFamily="18" charset="0"/>
              <a:cs typeface="B Nazanin" panose="00000400000000000000" pitchFamily="2" charset="-78"/>
            </a:endParaRPr>
          </a:p>
        </p:txBody>
      </p:sp>
      <p:sp>
        <p:nvSpPr>
          <p:cNvPr id="25" name="TextBox 24"/>
          <p:cNvSpPr txBox="1"/>
          <p:nvPr/>
        </p:nvSpPr>
        <p:spPr>
          <a:xfrm>
            <a:off x="274320" y="172040"/>
            <a:ext cx="9130030" cy="5999643"/>
          </a:xfrm>
          <a:prstGeom prst="rect">
            <a:avLst/>
          </a:prstGeom>
          <a:noFill/>
        </p:spPr>
        <p:txBody>
          <a:bodyPr wrap="square" rtlCol="0" anchor="ctr">
            <a:noAutofit/>
          </a:bodyPr>
          <a:lstStyle/>
          <a:p>
            <a:pPr algn="r" rtl="1"/>
            <a:endParaRPr lang="fa-IR" dirty="0" smtClean="0">
              <a:cs typeface="B Nazanin" panose="00000400000000000000" pitchFamily="2" charset="-78"/>
            </a:endParaRPr>
          </a:p>
          <a:p>
            <a:pPr lvl="1" algn="just" rtl="1">
              <a:lnSpc>
                <a:spcPct val="150000"/>
              </a:lnSpc>
            </a:pPr>
            <a:r>
              <a:rPr lang="en-US" sz="2800" b="1" u="sng" dirty="0" smtClean="0">
                <a:cs typeface="B Nazanin" panose="00000400000000000000" pitchFamily="2" charset="-78"/>
              </a:rPr>
              <a:t>F</a:t>
            </a:r>
            <a:r>
              <a:rPr lang="fa-IR" sz="2800" b="1" u="sng" dirty="0" smtClean="0">
                <a:cs typeface="B Nazanin" panose="00000400000000000000" pitchFamily="2" charset="-78"/>
              </a:rPr>
              <a:t>.</a:t>
            </a:r>
            <a:r>
              <a:rPr lang="en-US" sz="2800" b="1" u="sng" dirty="0">
                <a:cs typeface="B Nazanin" panose="00000400000000000000" pitchFamily="2" charset="-78"/>
              </a:rPr>
              <a:t>	IDS </a:t>
            </a:r>
            <a:r>
              <a:rPr lang="fa-IR" sz="2800" b="1" u="sng" dirty="0" smtClean="0">
                <a:cs typeface="B Nazanin" panose="00000400000000000000" pitchFamily="2" charset="-78"/>
              </a:rPr>
              <a:t> بر </a:t>
            </a:r>
            <a:r>
              <a:rPr lang="fa-IR" sz="2800" b="1" u="sng" dirty="0">
                <a:cs typeface="B Nazanin" panose="00000400000000000000" pitchFamily="2" charset="-78"/>
              </a:rPr>
              <a:t>پایه ماشینی برداری پشتیبانی </a:t>
            </a:r>
            <a:r>
              <a:rPr lang="en-US" sz="2800" b="1" u="sng" dirty="0" smtClean="0">
                <a:cs typeface="B Nazanin" panose="00000400000000000000" pitchFamily="2" charset="-78"/>
              </a:rPr>
              <a:t>(SVW)</a:t>
            </a:r>
          </a:p>
          <a:p>
            <a:pPr marL="685800" indent="-685800" algn="just" rtl="1">
              <a:lnSpc>
                <a:spcPct val="150000"/>
              </a:lnSpc>
              <a:buFont typeface="Wingdings" panose="05000000000000000000" pitchFamily="2" charset="2"/>
              <a:buChar char="§"/>
            </a:pPr>
            <a:r>
              <a:rPr lang="en-US" sz="2800" dirty="0">
                <a:cs typeface="B Nazanin" panose="00000400000000000000" pitchFamily="2" charset="-78"/>
              </a:rPr>
              <a:t>SVW</a:t>
            </a:r>
            <a:r>
              <a:rPr lang="fa-IR" sz="2800" dirty="0">
                <a:cs typeface="B Nazanin" panose="00000400000000000000" pitchFamily="2" charset="-78"/>
              </a:rPr>
              <a:t> برای شناسایی تداخل ها بر پایه داده های نمونه محدود شده استفاده شده است که ابعاد داده ها دقت را تحت تاثیر قرار نمی دهد. ، از آنجاییکه </a:t>
            </a:r>
            <a:r>
              <a:rPr lang="en-US" sz="2800" dirty="0">
                <a:cs typeface="B Nazanin" panose="00000400000000000000" pitchFamily="2" charset="-78"/>
              </a:rPr>
              <a:t>ANN</a:t>
            </a:r>
            <a:r>
              <a:rPr lang="fa-IR" sz="2800" dirty="0">
                <a:cs typeface="B Nazanin" panose="00000400000000000000" pitchFamily="2" charset="-78"/>
              </a:rPr>
              <a:t> نیاز به مقادیر بالاتری از نمونه های آموزش برای دسته بندی موثر دارد در حالیکه </a:t>
            </a:r>
            <a:r>
              <a:rPr lang="en-US" sz="2800" dirty="0">
                <a:cs typeface="B Nazanin" panose="00000400000000000000" pitchFamily="2" charset="-78"/>
              </a:rPr>
              <a:t>SVM</a:t>
            </a:r>
            <a:r>
              <a:rPr lang="fa-IR" sz="2800" dirty="0">
                <a:cs typeface="B Nazanin" panose="00000400000000000000" pitchFamily="2" charset="-78"/>
              </a:rPr>
              <a:t> با پارامترهای کمتری تنظیم می شود. اما </a:t>
            </a:r>
            <a:r>
              <a:rPr lang="en-US" sz="2800" dirty="0">
                <a:cs typeface="B Nazanin" panose="00000400000000000000" pitchFamily="2" charset="-78"/>
              </a:rPr>
              <a:t>SVM</a:t>
            </a:r>
            <a:r>
              <a:rPr lang="fa-IR" sz="2800" dirty="0">
                <a:cs typeface="B Nazanin" panose="00000400000000000000" pitchFamily="2" charset="-78"/>
              </a:rPr>
              <a:t> فقط برای داده های دو تایی استفاده می شود. با وجود این دقت شناسایی می تواند با ترکیب </a:t>
            </a:r>
            <a:r>
              <a:rPr lang="en-US" sz="2800" dirty="0">
                <a:cs typeface="B Nazanin" panose="00000400000000000000" pitchFamily="2" charset="-78"/>
              </a:rPr>
              <a:t>SVM</a:t>
            </a:r>
            <a:r>
              <a:rPr lang="fa-IR" sz="2800" dirty="0">
                <a:cs typeface="B Nazanin" panose="00000400000000000000" pitchFamily="2" charset="-78"/>
              </a:rPr>
              <a:t> با دیگر فنون اصلاح شود</a:t>
            </a:r>
            <a:r>
              <a:rPr lang="fa-IR" sz="2800" dirty="0" smtClean="0">
                <a:cs typeface="B Nazanin" panose="00000400000000000000" pitchFamily="2" charset="-78"/>
              </a:rPr>
              <a:t>.</a:t>
            </a:r>
            <a:endParaRPr lang="en-US" sz="2800" dirty="0">
              <a:cs typeface="B Nazanin" panose="00000400000000000000" pitchFamily="2" charset="-78"/>
            </a:endParaRPr>
          </a:p>
        </p:txBody>
      </p:sp>
    </p:spTree>
    <p:extLst>
      <p:ext uri="{BB962C8B-B14F-4D97-AF65-F5344CB8AC3E}">
        <p14:creationId xmlns:p14="http://schemas.microsoft.com/office/powerpoint/2010/main" val="169573877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135</TotalTime>
  <Words>353</Words>
  <Application>Microsoft Office PowerPoint</Application>
  <PresentationFormat>Widescreen</PresentationFormat>
  <Paragraphs>65</Paragraphs>
  <Slides>4</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vt:i4>
      </vt:variant>
    </vt:vector>
  </HeadingPairs>
  <TitlesOfParts>
    <vt:vector size="11" baseType="lpstr">
      <vt:lpstr>Arial</vt:lpstr>
      <vt:lpstr>B Nazanin</vt:lpstr>
      <vt:lpstr>Calibri</vt:lpstr>
      <vt:lpstr>Calibri Light</vt:lpstr>
      <vt:lpstr>Times New Roman</vt:lpstr>
      <vt:lpstr>Wingdings</vt:lpstr>
      <vt:lpstr>Office Theme</vt:lpstr>
      <vt:lpstr>PowerPoint Presentation</vt:lpstr>
      <vt:lpstr>PowerPoint Presentation</vt:lpstr>
      <vt:lpstr>PowerPoint Presentation</vt:lpstr>
      <vt:lpstr>PowerPoint Presentation</vt:lpstr>
    </vt:vector>
  </TitlesOfParts>
  <Company>madsg.com</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Khastkhodaei; madsg.com</dc:creator>
  <dc:description>madsg.com</dc:description>
  <cp:lastModifiedBy>8p</cp:lastModifiedBy>
  <cp:revision>23</cp:revision>
  <dcterms:created xsi:type="dcterms:W3CDTF">2014-08-21T18:02:58Z</dcterms:created>
  <dcterms:modified xsi:type="dcterms:W3CDTF">2017-11-13T07:40:14Z</dcterms:modified>
</cp:coreProperties>
</file>