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76217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322523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3679088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6608B6-3C68-443D-8F55-B3AD0BC9A5A8}"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42087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608B6-3C68-443D-8F55-B3AD0BC9A5A8}" type="datetimeFigureOut">
              <a:rPr lang="en-US" smtClean="0"/>
              <a:t>10/22/2017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49523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6608B6-3C68-443D-8F55-B3AD0BC9A5A8}" type="datetimeFigureOut">
              <a:rPr lang="en-US" smtClean="0"/>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195570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6608B6-3C68-443D-8F55-B3AD0BC9A5A8}" type="datetimeFigureOut">
              <a:rPr lang="en-US" smtClean="0"/>
              <a:t>10/22/2017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157290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6608B6-3C68-443D-8F55-B3AD0BC9A5A8}" type="datetimeFigureOut">
              <a:rPr lang="en-US" smtClean="0"/>
              <a:t>10/22/2017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89198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608B6-3C68-443D-8F55-B3AD0BC9A5A8}" type="datetimeFigureOut">
              <a:rPr lang="en-US" smtClean="0"/>
              <a:t>10/22/2017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232493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608B6-3C68-443D-8F55-B3AD0BC9A5A8}" type="datetimeFigureOut">
              <a:rPr lang="en-US" smtClean="0"/>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678548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608B6-3C68-443D-8F55-B3AD0BC9A5A8}" type="datetimeFigureOut">
              <a:rPr lang="en-US" smtClean="0"/>
              <a:t>10/22/2017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3FF22-A95F-4F53-AAEF-FF7BF90C33A8}" type="slidenum">
              <a:rPr lang="en-US" smtClean="0"/>
              <a:t>‹#›</a:t>
            </a:fld>
            <a:endParaRPr lang="en-US"/>
          </a:p>
        </p:txBody>
      </p:sp>
    </p:spTree>
    <p:extLst>
      <p:ext uri="{BB962C8B-B14F-4D97-AF65-F5344CB8AC3E}">
        <p14:creationId xmlns:p14="http://schemas.microsoft.com/office/powerpoint/2010/main" val="684926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608B6-3C68-443D-8F55-B3AD0BC9A5A8}" type="datetimeFigureOut">
              <a:rPr lang="en-US" smtClean="0"/>
              <a:t>10/22/2017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3FF22-A95F-4F53-AAEF-FF7BF90C33A8}" type="slidenum">
              <a:rPr lang="en-US" smtClean="0"/>
              <a:t>‹#›</a:t>
            </a:fld>
            <a:endParaRPr lang="en-US"/>
          </a:p>
        </p:txBody>
      </p:sp>
    </p:spTree>
    <p:extLst>
      <p:ext uri="{BB962C8B-B14F-4D97-AF65-F5344CB8AC3E}">
        <p14:creationId xmlns:p14="http://schemas.microsoft.com/office/powerpoint/2010/main" val="416691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541783" y="2288848"/>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احراز هویت در ابر</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امنیت در ابر</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2">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algn="r" rtl="1"/>
            <a:r>
              <a:rPr lang="fa-IR" sz="5400" b="1" dirty="0" smtClean="0">
                <a:solidFill>
                  <a:schemeClr val="tx1"/>
                </a:solidFill>
                <a:effectLst>
                  <a:outerShdw blurRad="38100" dist="38100" dir="2700000" algn="tl">
                    <a:srgbClr val="000000">
                      <a:alpha val="43137"/>
                    </a:srgbClr>
                  </a:outerShdw>
                </a:effectLst>
                <a:cs typeface="B Nazanin" panose="00000400000000000000" pitchFamily="2" charset="-78"/>
              </a:rPr>
              <a:t>فصل چهارم</a:t>
            </a:r>
            <a:endParaRPr lang="fa-IR" sz="5400" b="1" dirty="0">
              <a:solidFill>
                <a:schemeClr val="tx1"/>
              </a:solidFill>
              <a:effectLst>
                <a:outerShdw blurRad="38100" dist="38100" dir="2700000" algn="tl">
                  <a:srgbClr val="000000">
                    <a:alpha val="43137"/>
                  </a:srgbClr>
                </a:outerShdw>
              </a:effectLst>
              <a:cs typeface="B Nazanin" panose="00000400000000000000" pitchFamily="2" charset="-78"/>
            </a:endParaRPr>
          </a:p>
          <a:p>
            <a:pPr algn="ctr" rtl="1"/>
            <a:r>
              <a:rPr lang="fa-IR" sz="8800" b="1" dirty="0" smtClean="0">
                <a:solidFill>
                  <a:schemeClr val="tx1"/>
                </a:solidFill>
                <a:effectLst>
                  <a:outerShdw blurRad="38100" dist="38100" dir="2700000" algn="tl">
                    <a:srgbClr val="000000">
                      <a:alpha val="43137"/>
                    </a:srgbClr>
                  </a:outerShdw>
                </a:effectLst>
                <a:cs typeface="B Nazanin" panose="00000400000000000000" pitchFamily="2" charset="-78"/>
              </a:rPr>
              <a:t>مسائل امنیتی در ابر</a:t>
            </a: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19</a:t>
            </a:r>
            <a:r>
              <a:rPr lang="en-US" sz="2800" b="1" dirty="0" smtClean="0">
                <a:latin typeface="Times New Roman" panose="02020603050405020304" pitchFamily="18" charset="0"/>
                <a:cs typeface="Times New Roman" panose="02020603050405020304" pitchFamily="18" charset="0"/>
              </a:rPr>
              <a:t>/</a:t>
            </a:r>
            <a:r>
              <a:rPr lang="fa-IR" sz="2800" b="1" dirty="0">
                <a:latin typeface="Times New Roman" panose="02020603050405020304" pitchFamily="18" charset="0"/>
                <a:cs typeface="Times New Roman" panose="02020603050405020304" pitchFamily="18" charset="0"/>
              </a:rPr>
              <a:t>35</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9608" y="3413103"/>
            <a:ext cx="384236" cy="258210"/>
          </a:xfrm>
          <a:prstGeom prst="triangle">
            <a:avLst/>
          </a:prstGeom>
          <a:solidFill>
            <a:schemeClr val="accent2">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433305" y="1422881"/>
            <a:ext cx="2185346" cy="461665"/>
          </a:xfrm>
          <a:prstGeom prst="rect">
            <a:avLst/>
          </a:prstGeom>
          <a:noFill/>
        </p:spPr>
        <p:txBody>
          <a:bodyPr wrap="square" rtlCol="0">
            <a:spAutoFit/>
          </a:bodyPr>
          <a:lstStyle/>
          <a:p>
            <a:pPr algn="r" rtl="1"/>
            <a:r>
              <a:rPr lang="fa-IR" sz="2400" dirty="0" smtClean="0">
                <a:cs typeface="B Nazanin" panose="00000400000000000000" pitchFamily="2" charset="-78"/>
              </a:rPr>
              <a:t>زیرساخت رایانش ابر</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spTree>
    <p:extLst>
      <p:ext uri="{BB962C8B-B14F-4D97-AF65-F5344CB8AC3E}">
        <p14:creationId xmlns:p14="http://schemas.microsoft.com/office/powerpoint/2010/main" val="3661010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541783" y="2288848"/>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احراز هویت در ابر</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امنیت در ابر</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2">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marL="457200" indent="-457200" algn="just" rtl="1">
              <a:lnSpc>
                <a:spcPct val="150000"/>
              </a:lnSpc>
              <a:buFont typeface="Wingdings" panose="05000000000000000000" pitchFamily="2" charset="2"/>
              <a:buChar char="§"/>
            </a:pPr>
            <a:r>
              <a:rPr lang="fa-IR" sz="2800" dirty="0">
                <a:solidFill>
                  <a:schemeClr val="tx1"/>
                </a:solidFill>
                <a:cs typeface="B Nazanin" panose="00000400000000000000" pitchFamily="2" charset="-78"/>
              </a:rPr>
              <a:t>چالش های امنیتی برای شیوه رایانش ابری تاحدی پویا و وسیع می باشند. مکان و موقعیت داده ها عاملی حساس و مهم در امنیت رایانش ابری محسوب می شود. شفافیت مکان و موقعیت یکی از انعطاف پذیریهای مهم برای رایانش ابری و در همان زمان یک تهدید امنیتی محسوب می شود- بدون اطلاع از مکان خاص ذخیره سازی داده ها، حفاظت از داده ها برای برخی مناطق شدیداً متاثر واقع شده و نقض می گردد. بنابراین امنیت داده های شخصی کاربران ابر یک نگرانی مهم در محیط رایانش ابری محسوب می شود.</a:t>
            </a: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20</a:t>
            </a:r>
            <a:r>
              <a:rPr lang="en-US" sz="2800" b="1" dirty="0" smtClean="0">
                <a:latin typeface="Times New Roman" panose="02020603050405020304" pitchFamily="18" charset="0"/>
                <a:cs typeface="Times New Roman" panose="02020603050405020304" pitchFamily="18" charset="0"/>
              </a:rPr>
              <a:t>/</a:t>
            </a:r>
            <a:r>
              <a:rPr lang="fa-IR" sz="2800" b="1" dirty="0">
                <a:latin typeface="Times New Roman" panose="02020603050405020304" pitchFamily="18" charset="0"/>
                <a:cs typeface="Times New Roman" panose="02020603050405020304" pitchFamily="18" charset="0"/>
              </a:rPr>
              <a:t>35</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9608" y="3413103"/>
            <a:ext cx="384236" cy="258210"/>
          </a:xfrm>
          <a:prstGeom prst="triangle">
            <a:avLst/>
          </a:prstGeom>
          <a:solidFill>
            <a:schemeClr val="accent2">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433305" y="1422881"/>
            <a:ext cx="2185346" cy="461665"/>
          </a:xfrm>
          <a:prstGeom prst="rect">
            <a:avLst/>
          </a:prstGeom>
          <a:noFill/>
        </p:spPr>
        <p:txBody>
          <a:bodyPr wrap="square" rtlCol="0">
            <a:spAutoFit/>
          </a:bodyPr>
          <a:lstStyle/>
          <a:p>
            <a:pPr algn="r" rtl="1"/>
            <a:r>
              <a:rPr lang="fa-IR" sz="2400" dirty="0" smtClean="0">
                <a:cs typeface="B Nazanin" panose="00000400000000000000" pitchFamily="2" charset="-78"/>
              </a:rPr>
              <a:t>زیرساخت رایانش ابر</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spTree>
    <p:extLst>
      <p:ext uri="{BB962C8B-B14F-4D97-AF65-F5344CB8AC3E}">
        <p14:creationId xmlns:p14="http://schemas.microsoft.com/office/powerpoint/2010/main" val="29484706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541783" y="2288848"/>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احراز هویت در ابر</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امنیت در ابر</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2">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marL="457200" indent="-457200" algn="just" rtl="1">
              <a:lnSpc>
                <a:spcPct val="150000"/>
              </a:lnSpc>
              <a:buFont typeface="Wingdings" panose="05000000000000000000" pitchFamily="2" charset="2"/>
              <a:buChar char="§"/>
            </a:pPr>
            <a:r>
              <a:rPr lang="fa-IR" sz="2800" dirty="0">
                <a:solidFill>
                  <a:schemeClr val="tx1"/>
                </a:solidFill>
                <a:cs typeface="B Nazanin" panose="00000400000000000000" pitchFamily="2" charset="-78"/>
              </a:rPr>
              <a:t> از لحاظ امنیت داده های تجاری یا شخصی مشتریان، سیاست های استراتژیک تامین کنندگان ابر از بالاترین اهمیت برخوردارند. یکی دیگر از مشکلاتی که باعث بروز نگرانیهای امنیتی جهت استفاده از سرویس های ابری به دلیل صحت واعتبار تامین کنندگان سرویس های ابری می گردد، اعتماد می باشد. ایجاد اعتماد کلیدی برای ایجاد محیط رایانش ابری موفق می باشد. تامین مدل اعتماد در رایانش ابری ضروری می باشد. اعتماد در ابر به عواملی من جمله مدیریت اتوماسیون، عوامل انسانی، فرایندها و سیاست ها بستگی دارد. اعتماد در ابر مسئله امنیت فنی نمی باشد، بلکه مهمترین عامل نرمی است که تا حد زیادی برگرفته از مسائل امنیتی ذاتی در رایانش ابری می باشد.</a:t>
            </a: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21</a:t>
            </a:r>
            <a:r>
              <a:rPr lang="en-US" sz="2800" b="1" dirty="0" smtClean="0">
                <a:latin typeface="Times New Roman" panose="02020603050405020304" pitchFamily="18" charset="0"/>
                <a:cs typeface="Times New Roman" panose="02020603050405020304" pitchFamily="18" charset="0"/>
              </a:rPr>
              <a:t>/</a:t>
            </a:r>
            <a:r>
              <a:rPr lang="fa-IR" sz="2800" b="1" dirty="0">
                <a:latin typeface="Times New Roman" panose="02020603050405020304" pitchFamily="18" charset="0"/>
                <a:cs typeface="Times New Roman" panose="02020603050405020304" pitchFamily="18" charset="0"/>
              </a:rPr>
              <a:t>35</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9608" y="3413103"/>
            <a:ext cx="384236" cy="258210"/>
          </a:xfrm>
          <a:prstGeom prst="triangle">
            <a:avLst/>
          </a:prstGeom>
          <a:solidFill>
            <a:schemeClr val="accent2">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433305" y="1422881"/>
            <a:ext cx="2185346" cy="461665"/>
          </a:xfrm>
          <a:prstGeom prst="rect">
            <a:avLst/>
          </a:prstGeom>
          <a:noFill/>
        </p:spPr>
        <p:txBody>
          <a:bodyPr wrap="square" rtlCol="0">
            <a:spAutoFit/>
          </a:bodyPr>
          <a:lstStyle/>
          <a:p>
            <a:pPr algn="r" rtl="1"/>
            <a:r>
              <a:rPr lang="fa-IR" sz="2400" dirty="0" smtClean="0">
                <a:cs typeface="B Nazanin" panose="00000400000000000000" pitchFamily="2" charset="-78"/>
              </a:rPr>
              <a:t>زیرساخت رایانش ابر</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spTree>
    <p:extLst>
      <p:ext uri="{BB962C8B-B14F-4D97-AF65-F5344CB8AC3E}">
        <p14:creationId xmlns:p14="http://schemas.microsoft.com/office/powerpoint/2010/main" val="11507012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flipH="1">
            <a:off x="9650278" y="542440"/>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5" name="Flowchart: Delay 4"/>
          <p:cNvSpPr/>
          <p:nvPr/>
        </p:nvSpPr>
        <p:spPr>
          <a:xfrm rot="5400000">
            <a:off x="11672804" y="423741"/>
            <a:ext cx="635430" cy="836908"/>
          </a:xfrm>
          <a:prstGeom prst="flowChartDelay">
            <a:avLst/>
          </a:prstGeom>
          <a:solidFill>
            <a:schemeClr val="bg1">
              <a:lumMod val="95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TextBox 7"/>
          <p:cNvSpPr txBox="1"/>
          <p:nvPr/>
        </p:nvSpPr>
        <p:spPr>
          <a:xfrm>
            <a:off x="9996400" y="580439"/>
            <a:ext cx="1570495" cy="461665"/>
          </a:xfrm>
          <a:prstGeom prst="rect">
            <a:avLst/>
          </a:prstGeom>
          <a:noFill/>
        </p:spPr>
        <p:txBody>
          <a:bodyPr wrap="square" rtlCol="0">
            <a:spAutoFit/>
          </a:bodyPr>
          <a:lstStyle/>
          <a:p>
            <a:pPr algn="r" rtl="1"/>
            <a:r>
              <a:rPr lang="fa-IR" sz="2400" dirty="0" smtClean="0">
                <a:cs typeface="B Nazanin" panose="00000400000000000000" pitchFamily="2" charset="-78"/>
              </a:rPr>
              <a:t>مقدمه</a:t>
            </a:r>
            <a:endParaRPr lang="en-US" sz="2200" dirty="0">
              <a:cs typeface="B Nazanin" panose="00000400000000000000" pitchFamily="2" charset="-78"/>
            </a:endParaRPr>
          </a:p>
        </p:txBody>
      </p:sp>
      <p:cxnSp>
        <p:nvCxnSpPr>
          <p:cNvPr id="9" name="Straight Connector 8"/>
          <p:cNvCxnSpPr/>
          <p:nvPr/>
        </p:nvCxnSpPr>
        <p:spPr>
          <a:xfrm flipH="1">
            <a:off x="9650278" y="1388039"/>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0" name="Flowchart: Delay 9"/>
          <p:cNvSpPr/>
          <p:nvPr/>
        </p:nvSpPr>
        <p:spPr>
          <a:xfrm rot="5400000">
            <a:off x="11672804" y="1271782"/>
            <a:ext cx="635430" cy="836908"/>
          </a:xfrm>
          <a:prstGeom prst="flowChartDelay">
            <a:avLst/>
          </a:prstGeom>
          <a:solidFill>
            <a:schemeClr val="tx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2" name="Straight Connector 11"/>
          <p:cNvCxnSpPr/>
          <p:nvPr/>
        </p:nvCxnSpPr>
        <p:spPr>
          <a:xfrm flipH="1">
            <a:off x="9650278" y="2233638"/>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3" name="Flowchart: Delay 12"/>
          <p:cNvSpPr/>
          <p:nvPr/>
        </p:nvSpPr>
        <p:spPr>
          <a:xfrm rot="5400000">
            <a:off x="11672804" y="2116579"/>
            <a:ext cx="635430" cy="836908"/>
          </a:xfrm>
          <a:prstGeom prst="flowChartDelay">
            <a:avLst/>
          </a:prstGeom>
          <a:solidFill>
            <a:schemeClr val="accent1">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p:cNvSpPr txBox="1"/>
          <p:nvPr/>
        </p:nvSpPr>
        <p:spPr>
          <a:xfrm>
            <a:off x="9541783" y="2288848"/>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احراز هویت در ابر</a:t>
            </a:r>
            <a:endParaRPr lang="en-US" sz="2200" dirty="0">
              <a:cs typeface="B Nazanin" panose="00000400000000000000" pitchFamily="2" charset="-78"/>
            </a:endParaRPr>
          </a:p>
        </p:txBody>
      </p:sp>
      <p:cxnSp>
        <p:nvCxnSpPr>
          <p:cNvPr id="15" name="Straight Connector 14"/>
          <p:cNvCxnSpPr/>
          <p:nvPr/>
        </p:nvCxnSpPr>
        <p:spPr>
          <a:xfrm flipH="1">
            <a:off x="9650277" y="3079237"/>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6" name="Flowchart: Delay 15"/>
          <p:cNvSpPr/>
          <p:nvPr/>
        </p:nvSpPr>
        <p:spPr>
          <a:xfrm rot="5400000">
            <a:off x="11667633" y="2955894"/>
            <a:ext cx="635430" cy="836908"/>
          </a:xfrm>
          <a:prstGeom prst="flowChartDelay">
            <a:avLst/>
          </a:prstGeom>
          <a:solidFill>
            <a:schemeClr val="accent2">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TextBox 16"/>
          <p:cNvSpPr txBox="1"/>
          <p:nvPr/>
        </p:nvSpPr>
        <p:spPr>
          <a:xfrm>
            <a:off x="9944730" y="3119258"/>
            <a:ext cx="1570495" cy="461665"/>
          </a:xfrm>
          <a:prstGeom prst="rect">
            <a:avLst/>
          </a:prstGeom>
          <a:noFill/>
        </p:spPr>
        <p:txBody>
          <a:bodyPr wrap="square" rtlCol="0">
            <a:spAutoFit/>
          </a:bodyPr>
          <a:lstStyle/>
          <a:p>
            <a:pPr algn="r" rtl="1"/>
            <a:r>
              <a:rPr lang="fa-IR" sz="2400" b="1" dirty="0" smtClean="0">
                <a:effectLst>
                  <a:outerShdw blurRad="38100" dist="38100" dir="2700000" algn="tl">
                    <a:srgbClr val="000000">
                      <a:alpha val="43137"/>
                    </a:srgbClr>
                  </a:outerShdw>
                </a:effectLst>
                <a:cs typeface="B Nazanin" panose="00000400000000000000" pitchFamily="2" charset="-78"/>
              </a:rPr>
              <a:t>امنیت در ابر</a:t>
            </a:r>
            <a:endParaRPr lang="en-US" sz="2200" b="1" dirty="0">
              <a:effectLst>
                <a:outerShdw blurRad="38100" dist="38100" dir="2700000" algn="tl">
                  <a:srgbClr val="000000">
                    <a:alpha val="43137"/>
                  </a:srgbClr>
                </a:outerShdw>
              </a:effectLst>
              <a:cs typeface="B Nazanin" panose="00000400000000000000" pitchFamily="2" charset="-78"/>
            </a:endParaRPr>
          </a:p>
        </p:txBody>
      </p:sp>
      <p:cxnSp>
        <p:nvCxnSpPr>
          <p:cNvPr id="18" name="Straight Connector 17"/>
          <p:cNvCxnSpPr/>
          <p:nvPr/>
        </p:nvCxnSpPr>
        <p:spPr>
          <a:xfrm flipH="1">
            <a:off x="9650277" y="3924836"/>
            <a:ext cx="2541724"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19" name="Flowchart: Delay 18"/>
          <p:cNvSpPr/>
          <p:nvPr/>
        </p:nvSpPr>
        <p:spPr>
          <a:xfrm rot="5400000">
            <a:off x="11667634" y="3807774"/>
            <a:ext cx="635430" cy="836908"/>
          </a:xfrm>
          <a:prstGeom prst="flowChartDelay">
            <a:avLst/>
          </a:prstGeom>
          <a:solidFill>
            <a:schemeClr val="accent4">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21" name="Straight Connector 20"/>
          <p:cNvCxnSpPr/>
          <p:nvPr/>
        </p:nvCxnSpPr>
        <p:spPr>
          <a:xfrm flipH="1">
            <a:off x="9650278" y="4808263"/>
            <a:ext cx="2541722" cy="0"/>
          </a:xfrm>
          <a:prstGeom prst="line">
            <a:avLst/>
          </a:prstGeom>
          <a:ln w="28575"/>
          <a:effectLst>
            <a:outerShdw blurRad="50800" dist="38100" dir="5400000" algn="t" rotWithShape="0">
              <a:prstClr val="black">
                <a:alpha val="40000"/>
              </a:prstClr>
            </a:outerShdw>
          </a:effectLst>
          <a:scene3d>
            <a:camera prst="orthographicFront"/>
            <a:lightRig rig="threePt" dir="t"/>
          </a:scene3d>
          <a:sp3d>
            <a:bevelT/>
          </a:sp3d>
        </p:spPr>
        <p:style>
          <a:lnRef idx="3">
            <a:schemeClr val="dk1"/>
          </a:lnRef>
          <a:fillRef idx="0">
            <a:schemeClr val="dk1"/>
          </a:fillRef>
          <a:effectRef idx="2">
            <a:schemeClr val="dk1"/>
          </a:effectRef>
          <a:fontRef idx="minor">
            <a:schemeClr val="tx1"/>
          </a:fontRef>
        </p:style>
      </p:cxnSp>
      <p:sp>
        <p:nvSpPr>
          <p:cNvPr id="22" name="Flowchart: Delay 21"/>
          <p:cNvSpPr/>
          <p:nvPr/>
        </p:nvSpPr>
        <p:spPr>
          <a:xfrm rot="5400000">
            <a:off x="11667634" y="4676575"/>
            <a:ext cx="635430" cy="836908"/>
          </a:xfrm>
          <a:prstGeom prst="flowChartDelay">
            <a:avLst/>
          </a:prstGeom>
          <a:solidFill>
            <a:schemeClr val="accent6">
              <a:lumMod val="20000"/>
              <a:lumOff val="80000"/>
            </a:schemeClr>
          </a:solidFill>
          <a:effectLst>
            <a:outerShdw blurRad="50800" dist="38100" dir="5400000" algn="t" rotWithShape="0">
              <a:prstClr val="black">
                <a:alpha val="40000"/>
              </a:prstClr>
            </a:outerShdw>
          </a:effectLst>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TextBox 22"/>
          <p:cNvSpPr txBox="1"/>
          <p:nvPr/>
        </p:nvSpPr>
        <p:spPr>
          <a:xfrm>
            <a:off x="9712264" y="4815210"/>
            <a:ext cx="1854630" cy="461665"/>
          </a:xfrm>
          <a:prstGeom prst="rect">
            <a:avLst/>
          </a:prstGeom>
          <a:noFill/>
        </p:spPr>
        <p:txBody>
          <a:bodyPr wrap="square" rtlCol="0">
            <a:spAutoFit/>
          </a:bodyPr>
          <a:lstStyle/>
          <a:p>
            <a:pPr algn="r" rtl="1"/>
            <a:r>
              <a:rPr lang="fa-IR" sz="2400" dirty="0" smtClean="0">
                <a:cs typeface="B Nazanin" panose="00000400000000000000" pitchFamily="2" charset="-78"/>
              </a:rPr>
              <a:t>پیشنهادات</a:t>
            </a:r>
            <a:endParaRPr lang="en-US" sz="2200" dirty="0">
              <a:cs typeface="B Nazanin" panose="00000400000000000000" pitchFamily="2" charset="-78"/>
            </a:endParaRPr>
          </a:p>
        </p:txBody>
      </p:sp>
      <p:sp>
        <p:nvSpPr>
          <p:cNvPr id="24" name="Rectangle 23"/>
          <p:cNvSpPr/>
          <p:nvPr/>
        </p:nvSpPr>
        <p:spPr>
          <a:xfrm>
            <a:off x="139486" y="232476"/>
            <a:ext cx="9293818" cy="6400800"/>
          </a:xfrm>
          <a:prstGeom prst="rect">
            <a:avLst/>
          </a:prstGeom>
          <a:solidFill>
            <a:schemeClr val="accent2">
              <a:lumMod val="20000"/>
              <a:lumOff val="80000"/>
            </a:schemeClr>
          </a:solidFill>
          <a:ln w="28575"/>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nchorCtr="0"/>
          <a:lstStyle/>
          <a:p>
            <a:pPr marL="457200" indent="-457200" algn="just" rtl="1">
              <a:lnSpc>
                <a:spcPct val="150000"/>
              </a:lnSpc>
              <a:buFont typeface="Wingdings" panose="05000000000000000000" pitchFamily="2" charset="2"/>
              <a:buChar char="§"/>
            </a:pPr>
            <a:r>
              <a:rPr lang="fa-IR" sz="2800" dirty="0">
                <a:solidFill>
                  <a:schemeClr val="tx1"/>
                </a:solidFill>
                <a:cs typeface="B Nazanin" panose="00000400000000000000" pitchFamily="2" charset="-78"/>
              </a:rPr>
              <a:t>انواع و اقسام حملات کاربردی در شبکه کامپیوتری و داده های در حال حرکت، در مورد سرویس های مبتنی بر ابر نیز کاربرد دارند- برخی تهدیدها در این طبقه عبارتنداز: حمله مرد میانی، فیشینگ، استراق سمع، اسنیف، و سایر حملات مشابه. حمله </a:t>
            </a:r>
            <a:r>
              <a:rPr lang="en-US" sz="2800" dirty="0" smtClean="0">
                <a:solidFill>
                  <a:schemeClr val="tx1"/>
                </a:solidFill>
                <a:cs typeface="B Nazanin" panose="00000400000000000000" pitchFamily="2" charset="-78"/>
              </a:rPr>
              <a:t>DDoS</a:t>
            </a:r>
            <a:r>
              <a:rPr lang="fa-IR" sz="2800" dirty="0" smtClean="0">
                <a:solidFill>
                  <a:schemeClr val="tx1"/>
                </a:solidFill>
                <a:cs typeface="B Nazanin" panose="00000400000000000000" pitchFamily="2" charset="-78"/>
              </a:rPr>
              <a:t> (منع </a:t>
            </a:r>
            <a:r>
              <a:rPr lang="fa-IR" sz="2800" dirty="0">
                <a:solidFill>
                  <a:schemeClr val="tx1"/>
                </a:solidFill>
                <a:cs typeface="B Nazanin" panose="00000400000000000000" pitchFamily="2" charset="-78"/>
              </a:rPr>
              <a:t>سرویس توزیع شده) یکی از حملات معمول اما اصلی برای زیرساخت رایانش ابری محسوب می شود. حمله معروف </a:t>
            </a:r>
            <a:r>
              <a:rPr lang="en-US" sz="2800" dirty="0" smtClean="0">
                <a:solidFill>
                  <a:schemeClr val="tx1"/>
                </a:solidFill>
                <a:cs typeface="B Nazanin" panose="00000400000000000000" pitchFamily="2" charset="-78"/>
              </a:rPr>
              <a:t>DDoS</a:t>
            </a:r>
            <a:r>
              <a:rPr lang="fa-IR" sz="2800" dirty="0" smtClean="0">
                <a:solidFill>
                  <a:schemeClr val="tx1"/>
                </a:solidFill>
                <a:cs typeface="B Nazanin" panose="00000400000000000000" pitchFamily="2" charset="-78"/>
              </a:rPr>
              <a:t> می </a:t>
            </a:r>
            <a:r>
              <a:rPr lang="fa-IR" sz="2800" dirty="0">
                <a:solidFill>
                  <a:schemeClr val="tx1"/>
                </a:solidFill>
                <a:cs typeface="B Nazanin" panose="00000400000000000000" pitchFamily="2" charset="-78"/>
              </a:rPr>
              <a:t>تواند یک مشکل جدی برای رایانش ابری محسوب شود. </a:t>
            </a:r>
            <a:r>
              <a:rPr lang="fa-IR" sz="2800" dirty="0" smtClean="0">
                <a:solidFill>
                  <a:schemeClr val="tx1"/>
                </a:solidFill>
                <a:cs typeface="B Nazanin" panose="00000400000000000000" pitchFamily="2" charset="-78"/>
              </a:rPr>
              <a:t>امنیت </a:t>
            </a:r>
            <a:r>
              <a:rPr lang="fa-IR" sz="2800" dirty="0">
                <a:solidFill>
                  <a:schemeClr val="tx1"/>
                </a:solidFill>
                <a:cs typeface="B Nazanin" panose="00000400000000000000" pitchFamily="2" charset="-78"/>
              </a:rPr>
              <a:t>ماشین </a:t>
            </a:r>
            <a:r>
              <a:rPr lang="fa-IR" sz="2800" dirty="0" smtClean="0">
                <a:solidFill>
                  <a:schemeClr val="tx1"/>
                </a:solidFill>
                <a:cs typeface="B Nazanin" panose="00000400000000000000" pitchFamily="2" charset="-78"/>
              </a:rPr>
              <a:t>مجازی، </a:t>
            </a:r>
            <a:r>
              <a:rPr lang="fa-IR" sz="2800" dirty="0">
                <a:solidFill>
                  <a:schemeClr val="tx1"/>
                </a:solidFill>
                <a:cs typeface="B Nazanin" panose="00000400000000000000" pitchFamily="2" charset="-78"/>
              </a:rPr>
              <a:t>یکپارچگی و سطح امنیت محیط ابر را تا حد زیادی تعریف می کند. حسابداری و </a:t>
            </a:r>
            <a:r>
              <a:rPr lang="fa-IR" sz="2800" dirty="0" smtClean="0">
                <a:solidFill>
                  <a:schemeClr val="tx1"/>
                </a:solidFill>
                <a:cs typeface="B Nazanin" panose="00000400000000000000" pitchFamily="2" charset="-78"/>
              </a:rPr>
              <a:t>احراز هویت </a:t>
            </a:r>
            <a:r>
              <a:rPr lang="fa-IR" sz="2800" dirty="0">
                <a:solidFill>
                  <a:schemeClr val="tx1"/>
                </a:solidFill>
                <a:cs typeface="B Nazanin" panose="00000400000000000000" pitchFamily="2" charset="-78"/>
              </a:rPr>
              <a:t>و همچنین استفاده از رمزگذاری در حیطه شیوه محاسباتی امن جای دارد- آنها را می توان به عنوان جزئی از نگرانیهای امنیتی رایانش ابری برشمرد.</a:t>
            </a:r>
          </a:p>
        </p:txBody>
      </p:sp>
      <p:sp>
        <p:nvSpPr>
          <p:cNvPr id="33" name="Action Button: Back or Previous 32">
            <a:hlinkClick r:id="" action="ppaction://hlinkshowjump?jump=previousslide" highlightClick="1"/>
          </p:cNvPr>
          <p:cNvSpPr/>
          <p:nvPr/>
        </p:nvSpPr>
        <p:spPr>
          <a:xfrm>
            <a:off x="9650277" y="5866752"/>
            <a:ext cx="609609" cy="511444"/>
          </a:xfrm>
          <a:prstGeom prst="actionButtonBackPreviou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4" name="TextBox 33"/>
          <p:cNvSpPr txBox="1"/>
          <p:nvPr/>
        </p:nvSpPr>
        <p:spPr>
          <a:xfrm>
            <a:off x="10259887" y="5827363"/>
            <a:ext cx="1007382" cy="523220"/>
          </a:xfrm>
          <a:prstGeom prst="rect">
            <a:avLst/>
          </a:prstGeom>
          <a:noFill/>
        </p:spPr>
        <p:txBody>
          <a:bodyPr wrap="square" rtlCol="0">
            <a:spAutoFit/>
          </a:bodyPr>
          <a:lstStyle/>
          <a:p>
            <a:pPr algn="ctr"/>
            <a:r>
              <a:rPr lang="fa-IR" sz="2800" b="1" dirty="0" smtClean="0">
                <a:latin typeface="Times New Roman" panose="02020603050405020304" pitchFamily="18" charset="0"/>
                <a:cs typeface="Times New Roman" panose="02020603050405020304" pitchFamily="18" charset="0"/>
              </a:rPr>
              <a:t>22</a:t>
            </a:r>
            <a:r>
              <a:rPr lang="en-US" sz="2800" b="1" dirty="0" smtClean="0">
                <a:latin typeface="Times New Roman" panose="02020603050405020304" pitchFamily="18" charset="0"/>
                <a:cs typeface="Times New Roman" panose="02020603050405020304" pitchFamily="18" charset="0"/>
              </a:rPr>
              <a:t>/</a:t>
            </a:r>
            <a:r>
              <a:rPr lang="fa-IR" sz="2800" b="1" dirty="0">
                <a:latin typeface="Times New Roman" panose="02020603050405020304" pitchFamily="18" charset="0"/>
                <a:cs typeface="Times New Roman" panose="02020603050405020304" pitchFamily="18" charset="0"/>
              </a:rPr>
              <a:t>35</a:t>
            </a:r>
            <a:endParaRPr lang="en-US" sz="2400" b="1" dirty="0">
              <a:latin typeface="Times New Roman" panose="02020603050405020304" pitchFamily="18" charset="0"/>
              <a:cs typeface="Times New Roman" panose="02020603050405020304" pitchFamily="18" charset="0"/>
            </a:endParaRPr>
          </a:p>
        </p:txBody>
      </p:sp>
      <p:sp>
        <p:nvSpPr>
          <p:cNvPr id="35" name="Action Button: Forward or Next 34">
            <a:hlinkClick r:id="" action="ppaction://hlinkshowjump?jump=nextslide" highlightClick="1"/>
          </p:cNvPr>
          <p:cNvSpPr/>
          <p:nvPr/>
        </p:nvSpPr>
        <p:spPr>
          <a:xfrm>
            <a:off x="11355077" y="5866752"/>
            <a:ext cx="650929" cy="511444"/>
          </a:xfrm>
          <a:prstGeom prst="actionButtonForwardNex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 name="Isosceles Triangle 25"/>
          <p:cNvSpPr/>
          <p:nvPr/>
        </p:nvSpPr>
        <p:spPr>
          <a:xfrm rot="16200000">
            <a:off x="9429608" y="3413103"/>
            <a:ext cx="384236" cy="258210"/>
          </a:xfrm>
          <a:prstGeom prst="triangle">
            <a:avLst/>
          </a:prstGeom>
          <a:solidFill>
            <a:schemeClr val="accent2">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433305" y="1422881"/>
            <a:ext cx="2185346" cy="461665"/>
          </a:xfrm>
          <a:prstGeom prst="rect">
            <a:avLst/>
          </a:prstGeom>
          <a:noFill/>
        </p:spPr>
        <p:txBody>
          <a:bodyPr wrap="square" rtlCol="0">
            <a:spAutoFit/>
          </a:bodyPr>
          <a:lstStyle/>
          <a:p>
            <a:pPr algn="r" rtl="1"/>
            <a:r>
              <a:rPr lang="fa-IR" sz="2400" dirty="0" smtClean="0">
                <a:cs typeface="B Nazanin" panose="00000400000000000000" pitchFamily="2" charset="-78"/>
              </a:rPr>
              <a:t>زیرساخت رایانش ابر</a:t>
            </a:r>
            <a:endParaRPr lang="en-US" sz="2200" dirty="0">
              <a:cs typeface="B Nazanin" panose="00000400000000000000" pitchFamily="2" charset="-78"/>
            </a:endParaRPr>
          </a:p>
        </p:txBody>
      </p:sp>
      <p:sp>
        <p:nvSpPr>
          <p:cNvPr id="27" name="TextBox 26"/>
          <p:cNvSpPr txBox="1"/>
          <p:nvPr/>
        </p:nvSpPr>
        <p:spPr>
          <a:xfrm>
            <a:off x="9541783" y="3947224"/>
            <a:ext cx="2025112" cy="461665"/>
          </a:xfrm>
          <a:prstGeom prst="rect">
            <a:avLst/>
          </a:prstGeom>
          <a:noFill/>
        </p:spPr>
        <p:txBody>
          <a:bodyPr wrap="square" rtlCol="0">
            <a:spAutoFit/>
          </a:bodyPr>
          <a:lstStyle/>
          <a:p>
            <a:pPr algn="r" rtl="1"/>
            <a:r>
              <a:rPr lang="fa-IR" sz="2400" dirty="0" smtClean="0">
                <a:cs typeface="B Nazanin" panose="00000400000000000000" pitchFamily="2" charset="-78"/>
              </a:rPr>
              <a:t>نتیجه گیری</a:t>
            </a:r>
            <a:endParaRPr lang="en-US" sz="2200" dirty="0">
              <a:cs typeface="B Nazanin" panose="00000400000000000000" pitchFamily="2" charset="-78"/>
            </a:endParaRPr>
          </a:p>
        </p:txBody>
      </p:sp>
    </p:spTree>
    <p:extLst>
      <p:ext uri="{BB962C8B-B14F-4D97-AF65-F5344CB8AC3E}">
        <p14:creationId xmlns:p14="http://schemas.microsoft.com/office/powerpoint/2010/main" val="3942112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427</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 Nazanin</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vector>
  </TitlesOfParts>
  <Company>madsg.com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Khastkhodaei;madsg.com</dc:creator>
  <dc:description>madsg.com</dc:description>
  <cp:lastModifiedBy>8p</cp:lastModifiedBy>
  <cp:revision>28</cp:revision>
  <dcterms:created xsi:type="dcterms:W3CDTF">2014-08-21T14:23:12Z</dcterms:created>
  <dcterms:modified xsi:type="dcterms:W3CDTF">2017-10-22T06:15:21Z</dcterms:modified>
</cp:coreProperties>
</file>