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762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2252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6790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42087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08B6-3C68-443D-8F55-B3AD0BC9A5A8}"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4952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608B6-3C68-443D-8F55-B3AD0BC9A5A8}" type="datetimeFigureOut">
              <a:rPr lang="en-US" smtClean="0"/>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95570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608B6-3C68-443D-8F55-B3AD0BC9A5A8}" type="datetimeFigureOut">
              <a:rPr lang="en-US" smtClean="0"/>
              <a:t>10/22/2017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5729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608B6-3C68-443D-8F55-B3AD0BC9A5A8}" type="datetimeFigureOut">
              <a:rPr lang="en-US" smtClean="0"/>
              <a:t>10/22/2017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8919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08B6-3C68-443D-8F55-B3AD0BC9A5A8}" type="datetimeFigureOut">
              <a:rPr lang="en-US" smtClean="0"/>
              <a:t>10/22/2017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3249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785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8492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8B6-3C68-443D-8F55-B3AD0BC9A5A8}" type="datetimeFigureOut">
              <a:rPr lang="en-US" smtClean="0"/>
              <a:t>10/22/2017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FF22-A95F-4F53-AAEF-FF7BF90C33A8}" type="slidenum">
              <a:rPr lang="en-US" smtClean="0"/>
              <a:t>‹#›</a:t>
            </a:fld>
            <a:endParaRPr lang="en-US"/>
          </a:p>
        </p:txBody>
      </p:sp>
    </p:spTree>
    <p:extLst>
      <p:ext uri="{BB962C8B-B14F-4D97-AF65-F5344CB8AC3E}">
        <p14:creationId xmlns:p14="http://schemas.microsoft.com/office/powerpoint/2010/main" val="41669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541783" y="2288848"/>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احراز هویت در ابر</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امنیت در ابر</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r" rtl="1"/>
            <a:r>
              <a:rPr lang="fa-IR" sz="5400" b="1" dirty="0" smtClean="0">
                <a:solidFill>
                  <a:schemeClr val="tx1"/>
                </a:solidFill>
                <a:effectLst>
                  <a:outerShdw blurRad="38100" dist="38100" dir="2700000" algn="tl">
                    <a:srgbClr val="000000">
                      <a:alpha val="43137"/>
                    </a:srgbClr>
                  </a:outerShdw>
                </a:effectLst>
                <a:cs typeface="B Nazanin" panose="00000400000000000000" pitchFamily="2" charset="-78"/>
              </a:rPr>
              <a:t>فصل چهارم</a:t>
            </a:r>
            <a:endParaRPr lang="fa-IR" sz="5400" b="1" dirty="0">
              <a:solidFill>
                <a:schemeClr val="tx1"/>
              </a:solidFill>
              <a:effectLst>
                <a:outerShdw blurRad="38100" dist="38100" dir="2700000" algn="tl">
                  <a:srgbClr val="000000">
                    <a:alpha val="43137"/>
                  </a:srgbClr>
                </a:outerShdw>
              </a:effectLst>
              <a:cs typeface="B Nazanin" panose="00000400000000000000" pitchFamily="2" charset="-78"/>
            </a:endParaRPr>
          </a:p>
          <a:p>
            <a:pPr algn="ctr" rtl="1"/>
            <a:r>
              <a:rPr lang="fa-IR" sz="8800" b="1" dirty="0" smtClean="0">
                <a:solidFill>
                  <a:schemeClr val="tx1"/>
                </a:solidFill>
                <a:effectLst>
                  <a:outerShdw blurRad="38100" dist="38100" dir="2700000" algn="tl">
                    <a:srgbClr val="000000">
                      <a:alpha val="43137"/>
                    </a:srgbClr>
                  </a:outerShdw>
                </a:effectLst>
                <a:cs typeface="B Nazanin" panose="00000400000000000000" pitchFamily="2" charset="-78"/>
              </a:rPr>
              <a:t>مسائل امنیتی در ابر</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19</a:t>
            </a:r>
            <a:r>
              <a:rPr lang="en-US" sz="2800" b="1" dirty="0" smtClean="0">
                <a:latin typeface="Times New Roman" panose="02020603050405020304" pitchFamily="18" charset="0"/>
                <a:cs typeface="Times New Roman" panose="02020603050405020304" pitchFamily="18" charset="0"/>
              </a:rPr>
              <a:t>/</a:t>
            </a:r>
            <a:r>
              <a:rPr lang="fa-IR" sz="2800" b="1" dirty="0">
                <a:latin typeface="Times New Roman" panose="02020603050405020304" pitchFamily="18" charset="0"/>
                <a:cs typeface="Times New Roman" panose="02020603050405020304" pitchFamily="18" charset="0"/>
              </a:rPr>
              <a:t>35</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29608" y="3413103"/>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433305" y="1422881"/>
            <a:ext cx="2185346" cy="461665"/>
          </a:xfrm>
          <a:prstGeom prst="rect">
            <a:avLst/>
          </a:prstGeom>
          <a:noFill/>
        </p:spPr>
        <p:txBody>
          <a:bodyPr wrap="square" rtlCol="0">
            <a:spAutoFit/>
          </a:bodyPr>
          <a:lstStyle/>
          <a:p>
            <a:pPr algn="r" rtl="1"/>
            <a:r>
              <a:rPr lang="fa-IR" sz="2400" dirty="0" smtClean="0">
                <a:cs typeface="B Nazanin" panose="00000400000000000000" pitchFamily="2" charset="-78"/>
              </a:rPr>
              <a:t>زیرساخت رایانش ابر</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36610109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541783" y="2288848"/>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احراز هویت در ابر</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امنیت در ابر</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چالش های امنیتی برای شیوه رایانش ابری تاحدی پویا و وسیع می باشند. مکان و موقعیت داده ها عاملی حساس و مهم در امنیت رایانش ابری محسوب می شود. شفافیت مکان و موقعیت یکی از انعطاف پذیریهای مهم برای رایانش ابری و در همان زمان یک تهدید امنیتی محسوب می شود- بدون اطلاع از مکان خاص ذخیره سازی داده ها، حفاظت از داده ها برای برخی مناطق شدیداً متاثر واقع شده و نقض می گردد. بنابراین امنیت داده های شخصی کاربران ابر یک نگرانی مهم در محیط رایانش ابری محسوب می شود.</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20</a:t>
            </a:r>
            <a:r>
              <a:rPr lang="en-US" sz="2800" b="1" dirty="0" smtClean="0">
                <a:latin typeface="Times New Roman" panose="02020603050405020304" pitchFamily="18" charset="0"/>
                <a:cs typeface="Times New Roman" panose="02020603050405020304" pitchFamily="18" charset="0"/>
              </a:rPr>
              <a:t>/</a:t>
            </a:r>
            <a:r>
              <a:rPr lang="fa-IR" sz="2800" b="1" dirty="0">
                <a:latin typeface="Times New Roman" panose="02020603050405020304" pitchFamily="18" charset="0"/>
                <a:cs typeface="Times New Roman" panose="02020603050405020304" pitchFamily="18" charset="0"/>
              </a:rPr>
              <a:t>35</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29608" y="3413103"/>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433305" y="1422881"/>
            <a:ext cx="2185346" cy="461665"/>
          </a:xfrm>
          <a:prstGeom prst="rect">
            <a:avLst/>
          </a:prstGeom>
          <a:noFill/>
        </p:spPr>
        <p:txBody>
          <a:bodyPr wrap="square" rtlCol="0">
            <a:spAutoFit/>
          </a:bodyPr>
          <a:lstStyle/>
          <a:p>
            <a:pPr algn="r" rtl="1"/>
            <a:r>
              <a:rPr lang="fa-IR" sz="2400" dirty="0" smtClean="0">
                <a:cs typeface="B Nazanin" panose="00000400000000000000" pitchFamily="2" charset="-78"/>
              </a:rPr>
              <a:t>زیرساخت رایانش ابر</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29484706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541783" y="2288848"/>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احراز هویت در ابر</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امنیت در ابر</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 از لحاظ امنیت داده های تجاری یا شخصی مشتریان، سیاست های استراتژیک تامین کنندگان ابر از بالاترین اهمیت برخوردارند. یکی دیگر از مشکلاتی که باعث بروز نگرانیهای امنیتی جهت استفاده از سرویس های ابری به دلیل صحت واعتبار تامین کنندگان سرویس های ابری می گردد، اعتماد می باشد. ایجاد اعتماد کلیدی برای ایجاد محیط رایانش ابری موفق می باشد. تامین مدل اعتماد در رایانش ابری ضروری می باشد. اعتماد در ابر به عواملی من جمله مدیریت اتوماسیون، عوامل انسانی، فرایندها و سیاست ها بستگی دارد. اعتماد در ابر مسئله امنیت فنی نمی باشد، بلکه مهمترین عامل نرمی است که تا حد زیادی برگرفته از مسائل امنیتی ذاتی در رایانش ابری می باشد.</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21</a:t>
            </a:r>
            <a:r>
              <a:rPr lang="en-US" sz="2800" b="1" dirty="0" smtClean="0">
                <a:latin typeface="Times New Roman" panose="02020603050405020304" pitchFamily="18" charset="0"/>
                <a:cs typeface="Times New Roman" panose="02020603050405020304" pitchFamily="18" charset="0"/>
              </a:rPr>
              <a:t>/</a:t>
            </a:r>
            <a:r>
              <a:rPr lang="fa-IR" sz="2800" b="1" dirty="0">
                <a:latin typeface="Times New Roman" panose="02020603050405020304" pitchFamily="18" charset="0"/>
                <a:cs typeface="Times New Roman" panose="02020603050405020304" pitchFamily="18" charset="0"/>
              </a:rPr>
              <a:t>35</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29608" y="3413103"/>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433305" y="1422881"/>
            <a:ext cx="2185346" cy="461665"/>
          </a:xfrm>
          <a:prstGeom prst="rect">
            <a:avLst/>
          </a:prstGeom>
          <a:noFill/>
        </p:spPr>
        <p:txBody>
          <a:bodyPr wrap="square" rtlCol="0">
            <a:spAutoFit/>
          </a:bodyPr>
          <a:lstStyle/>
          <a:p>
            <a:pPr algn="r" rtl="1"/>
            <a:r>
              <a:rPr lang="fa-IR" sz="2400" dirty="0" smtClean="0">
                <a:cs typeface="B Nazanin" panose="00000400000000000000" pitchFamily="2" charset="-78"/>
              </a:rPr>
              <a:t>زیرساخت رایانش ابر</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11507012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541783" y="2288848"/>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احراز هویت در ابر</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امنیت در ابر</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انواع و اقسام حملات کاربردی در شبکه کامپیوتری و داده های در حال حرکت، در مورد سرویس های مبتنی بر ابر نیز کاربرد دارند- برخی تهدیدها در این طبقه عبارتنداز: حمله مرد میانی، فیشینگ، استراق سمع، اسنیف، و سایر حملات مشابه. حمله </a:t>
            </a:r>
            <a:r>
              <a:rPr lang="en-US" sz="2800" dirty="0" smtClean="0">
                <a:solidFill>
                  <a:schemeClr val="tx1"/>
                </a:solidFill>
                <a:cs typeface="B Nazanin" panose="00000400000000000000" pitchFamily="2" charset="-78"/>
              </a:rPr>
              <a:t>DDoS</a:t>
            </a:r>
            <a:r>
              <a:rPr lang="fa-IR" sz="2800" dirty="0" smtClean="0">
                <a:solidFill>
                  <a:schemeClr val="tx1"/>
                </a:solidFill>
                <a:cs typeface="B Nazanin" panose="00000400000000000000" pitchFamily="2" charset="-78"/>
              </a:rPr>
              <a:t> (منع </a:t>
            </a:r>
            <a:r>
              <a:rPr lang="fa-IR" sz="2800" dirty="0">
                <a:solidFill>
                  <a:schemeClr val="tx1"/>
                </a:solidFill>
                <a:cs typeface="B Nazanin" panose="00000400000000000000" pitchFamily="2" charset="-78"/>
              </a:rPr>
              <a:t>سرویس توزیع شده) یکی از حملات معمول اما اصلی برای زیرساخت رایانش ابری محسوب می شود. حمله معروف </a:t>
            </a:r>
            <a:r>
              <a:rPr lang="en-US" sz="2800" dirty="0" smtClean="0">
                <a:solidFill>
                  <a:schemeClr val="tx1"/>
                </a:solidFill>
                <a:cs typeface="B Nazanin" panose="00000400000000000000" pitchFamily="2" charset="-78"/>
              </a:rPr>
              <a:t>DDoS</a:t>
            </a:r>
            <a:r>
              <a:rPr lang="fa-IR" sz="2800" dirty="0" smtClean="0">
                <a:solidFill>
                  <a:schemeClr val="tx1"/>
                </a:solidFill>
                <a:cs typeface="B Nazanin" panose="00000400000000000000" pitchFamily="2" charset="-78"/>
              </a:rPr>
              <a:t> می </a:t>
            </a:r>
            <a:r>
              <a:rPr lang="fa-IR" sz="2800" dirty="0">
                <a:solidFill>
                  <a:schemeClr val="tx1"/>
                </a:solidFill>
                <a:cs typeface="B Nazanin" panose="00000400000000000000" pitchFamily="2" charset="-78"/>
              </a:rPr>
              <a:t>تواند یک مشکل جدی برای رایانش ابری محسوب شود. </a:t>
            </a:r>
            <a:r>
              <a:rPr lang="fa-IR" sz="2800" dirty="0" smtClean="0">
                <a:solidFill>
                  <a:schemeClr val="tx1"/>
                </a:solidFill>
                <a:cs typeface="B Nazanin" panose="00000400000000000000" pitchFamily="2" charset="-78"/>
              </a:rPr>
              <a:t>امنیت </a:t>
            </a:r>
            <a:r>
              <a:rPr lang="fa-IR" sz="2800" dirty="0">
                <a:solidFill>
                  <a:schemeClr val="tx1"/>
                </a:solidFill>
                <a:cs typeface="B Nazanin" panose="00000400000000000000" pitchFamily="2" charset="-78"/>
              </a:rPr>
              <a:t>ماشین </a:t>
            </a:r>
            <a:r>
              <a:rPr lang="fa-IR" sz="2800" dirty="0" smtClean="0">
                <a:solidFill>
                  <a:schemeClr val="tx1"/>
                </a:solidFill>
                <a:cs typeface="B Nazanin" panose="00000400000000000000" pitchFamily="2" charset="-78"/>
              </a:rPr>
              <a:t>مجازی، </a:t>
            </a:r>
            <a:r>
              <a:rPr lang="fa-IR" sz="2800" dirty="0">
                <a:solidFill>
                  <a:schemeClr val="tx1"/>
                </a:solidFill>
                <a:cs typeface="B Nazanin" panose="00000400000000000000" pitchFamily="2" charset="-78"/>
              </a:rPr>
              <a:t>یکپارچگی و سطح امنیت محیط ابر را تا حد زیادی تعریف می کند. حسابداری و </a:t>
            </a:r>
            <a:r>
              <a:rPr lang="fa-IR" sz="2800" dirty="0" smtClean="0">
                <a:solidFill>
                  <a:schemeClr val="tx1"/>
                </a:solidFill>
                <a:cs typeface="B Nazanin" panose="00000400000000000000" pitchFamily="2" charset="-78"/>
              </a:rPr>
              <a:t>احراز هویت </a:t>
            </a:r>
            <a:r>
              <a:rPr lang="fa-IR" sz="2800" dirty="0">
                <a:solidFill>
                  <a:schemeClr val="tx1"/>
                </a:solidFill>
                <a:cs typeface="B Nazanin" panose="00000400000000000000" pitchFamily="2" charset="-78"/>
              </a:rPr>
              <a:t>و همچنین استفاده از رمزگذاری در حیطه شیوه محاسباتی امن جای دارد- آنها را می توان به عنوان جزئی از نگرانیهای امنیتی رایانش ابری برشمرد.</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22</a:t>
            </a:r>
            <a:r>
              <a:rPr lang="en-US" sz="2800" b="1" dirty="0" smtClean="0">
                <a:latin typeface="Times New Roman" panose="02020603050405020304" pitchFamily="18" charset="0"/>
                <a:cs typeface="Times New Roman" panose="02020603050405020304" pitchFamily="18" charset="0"/>
              </a:rPr>
              <a:t>/</a:t>
            </a:r>
            <a:r>
              <a:rPr lang="fa-IR" sz="2800" b="1" dirty="0">
                <a:latin typeface="Times New Roman" panose="02020603050405020304" pitchFamily="18" charset="0"/>
                <a:cs typeface="Times New Roman" panose="02020603050405020304" pitchFamily="18" charset="0"/>
              </a:rPr>
              <a:t>35</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29608" y="3413103"/>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433305" y="1422881"/>
            <a:ext cx="2185346" cy="461665"/>
          </a:xfrm>
          <a:prstGeom prst="rect">
            <a:avLst/>
          </a:prstGeom>
          <a:noFill/>
        </p:spPr>
        <p:txBody>
          <a:bodyPr wrap="square" rtlCol="0">
            <a:spAutoFit/>
          </a:bodyPr>
          <a:lstStyle/>
          <a:p>
            <a:pPr algn="r" rtl="1"/>
            <a:r>
              <a:rPr lang="fa-IR" sz="2400" dirty="0" smtClean="0">
                <a:cs typeface="B Nazanin" panose="00000400000000000000" pitchFamily="2" charset="-78"/>
              </a:rPr>
              <a:t>زیرساخت رایانش ابر</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3942112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TotalTime>
  <Words>427</Words>
  <Application>Microsoft Office PowerPoint</Application>
  <PresentationFormat>Widescreen</PresentationFormat>
  <Paragraphs>33</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28</cp:revision>
  <dcterms:created xsi:type="dcterms:W3CDTF">2014-08-21T14:23:12Z</dcterms:created>
  <dcterms:modified xsi:type="dcterms:W3CDTF">2017-10-22T06:15:21Z</dcterms:modified>
</cp:coreProperties>
</file>