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رابط سنسور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نتایج و بحث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تست دریفت بلند مدت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نرخ دریفت پس از زمان اولیه پایدارسازی </a:t>
            </a:r>
            <a:r>
              <a:rPr lang="en-US" sz="2800" dirty="0">
                <a:cs typeface="B Nazanin" panose="00000400000000000000" pitchFamily="2" charset="-78"/>
              </a:rPr>
              <a:t>ISFET</a:t>
            </a:r>
            <a:r>
              <a:rPr lang="fa-IR" sz="2800" dirty="0">
                <a:cs typeface="B Nazanin" panose="00000400000000000000" pitchFamily="2" charset="-78"/>
              </a:rPr>
              <a:t> به صورت تغییر خطی 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gs</a:t>
            </a:r>
            <a:r>
              <a:rPr lang="ar-SA" sz="2800" dirty="0">
                <a:cs typeface="B Nazanin" panose="00000400000000000000" pitchFamily="2" charset="-78"/>
              </a:rPr>
              <a:t> در واحد زمان ارزیابی و نرخ دریفت، ضریب دریفت،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en-US" sz="2800" baseline="-25000" dirty="0">
                <a:cs typeface="B Nazanin" panose="00000400000000000000" pitchFamily="2" charset="-78"/>
              </a:rPr>
              <a:t>d</a:t>
            </a:r>
            <a:r>
              <a:rPr lang="en-US" sz="2800" dirty="0">
                <a:cs typeface="B Nazanin" panose="00000400000000000000" pitchFamily="2" charset="-78"/>
              </a:rPr>
              <a:t> (mV/h)</a:t>
            </a:r>
            <a:r>
              <a:rPr lang="ar-SA" sz="2800" dirty="0">
                <a:cs typeface="B Nazanin" panose="00000400000000000000" pitchFamily="2" charset="-78"/>
              </a:rPr>
              <a:t> نامیده می شود. شکل </a:t>
            </a:r>
            <a:r>
              <a:rPr lang="fa-IR" sz="2800" dirty="0" smtClean="0">
                <a:cs typeface="B Nazanin" panose="00000400000000000000" pitchFamily="2" charset="-78"/>
              </a:rPr>
              <a:t>9 </a:t>
            </a:r>
            <a:r>
              <a:rPr lang="ar-SA" sz="2800" dirty="0" smtClean="0">
                <a:cs typeface="B Nazanin" panose="00000400000000000000" pitchFamily="2" charset="-78"/>
              </a:rPr>
              <a:t>پاسخ </a:t>
            </a:r>
            <a:r>
              <a:rPr lang="ar-SA" sz="2800" dirty="0">
                <a:cs typeface="B Nazanin" panose="00000400000000000000" pitchFamily="2" charset="-78"/>
              </a:rPr>
              <a:t>زمانی </a:t>
            </a:r>
            <a:r>
              <a:rPr lang="en-US" sz="2800" dirty="0">
                <a:cs typeface="B Nazanin" panose="00000400000000000000" pitchFamily="2" charset="-78"/>
              </a:rPr>
              <a:t>ISFET</a:t>
            </a:r>
            <a:r>
              <a:rPr lang="fa-IR" sz="2800" dirty="0">
                <a:cs typeface="B Nazanin" panose="00000400000000000000" pitchFamily="2" charset="-78"/>
              </a:rPr>
              <a:t> بدون و با تعدیل و جبران وارد شده را نشان می دهد. تست در یک دوره زمانی 18 ساعته برای </a:t>
            </a:r>
            <a:r>
              <a:rPr lang="en-US" sz="2800" dirty="0">
                <a:cs typeface="B Nazanin" panose="00000400000000000000" pitchFamily="2" charset="-78"/>
              </a:rPr>
              <a:t>ISFET</a:t>
            </a:r>
            <a:r>
              <a:rPr lang="fa-IR" sz="2800" dirty="0">
                <a:cs typeface="B Nazanin" panose="00000400000000000000" pitchFamily="2" charset="-78"/>
              </a:rPr>
              <a:t> فعال در محلول بافر استاندارد در </a:t>
            </a:r>
            <a:r>
              <a:rPr lang="en-US" sz="2800" dirty="0">
                <a:cs typeface="B Nazanin" panose="00000400000000000000" pitchFamily="2" charset="-78"/>
              </a:rPr>
              <a:t>pH</a:t>
            </a:r>
            <a:r>
              <a:rPr lang="fa-IR" sz="2800" dirty="0">
                <a:cs typeface="B Nazanin" panose="00000400000000000000" pitchFamily="2" charset="-78"/>
              </a:rPr>
              <a:t> 6 و 10 در دمای کنترل شده </a:t>
            </a:r>
            <a:r>
              <a:rPr lang="en-US" sz="2800" dirty="0">
                <a:cs typeface="B Nazanin" panose="00000400000000000000" pitchFamily="2" charset="-78"/>
              </a:rPr>
              <a:t>25 ± 0.5 ◦C</a:t>
            </a:r>
            <a:r>
              <a:rPr lang="ar-SA" sz="2800" dirty="0">
                <a:cs typeface="B Nazanin" panose="00000400000000000000" pitchFamily="2" charset="-78"/>
              </a:rPr>
              <a:t> انجام شد.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اثر بدن در </a:t>
            </a:r>
            <a:r>
              <a:rPr lang="en-US" sz="2400" dirty="0" smtClean="0">
                <a:cs typeface="B Nazanin" panose="00000400000000000000" pitchFamily="2" charset="-78"/>
              </a:rPr>
              <a:t>ISFET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223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رابط سنسور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نتایج و بحث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مقادیر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en-US" sz="2800" baseline="-25000" dirty="0">
                <a:cs typeface="B Nazanin" panose="00000400000000000000" pitchFamily="2" charset="-78"/>
              </a:rPr>
              <a:t>d</a:t>
            </a:r>
            <a:r>
              <a:rPr lang="ar-SA" sz="2800" dirty="0">
                <a:cs typeface="B Nazanin" panose="00000400000000000000" pitchFamily="2" charset="-78"/>
              </a:rPr>
              <a:t> برای داده های آزمایشی پس از 4 ساعت شرطی سازی محاسبه گردید. مقادیر محاسبه شده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en-US" sz="2800" baseline="-25000" dirty="0">
                <a:cs typeface="B Nazanin" panose="00000400000000000000" pitchFamily="2" charset="-78"/>
              </a:rPr>
              <a:t>d</a:t>
            </a:r>
            <a:r>
              <a:rPr lang="ar-SA" sz="2800" dirty="0">
                <a:cs typeface="B Nazanin" panose="00000400000000000000" pitchFamily="2" charset="-78"/>
              </a:rPr>
              <a:t> پتانسیل های اندازه گیری شده در پایانه های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out</a:t>
            </a:r>
            <a:r>
              <a:rPr lang="en-US" sz="2800" dirty="0" err="1">
                <a:cs typeface="B Nazanin" panose="00000400000000000000" pitchFamily="2" charset="-78"/>
              </a:rPr>
              <a:t>S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out</a:t>
            </a:r>
            <a:r>
              <a:rPr lang="en-US" sz="2800" dirty="0" err="1">
                <a:cs typeface="B Nazanin" panose="00000400000000000000" pitchFamily="2" charset="-78"/>
              </a:rPr>
              <a:t>T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 err="1" smtClean="0">
                <a:cs typeface="B Nazanin" panose="00000400000000000000" pitchFamily="2" charset="-78"/>
              </a:rPr>
              <a:t>VoutU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برای </a:t>
            </a:r>
            <a:r>
              <a:rPr lang="en-US" sz="2800" dirty="0">
                <a:cs typeface="B Nazanin" panose="00000400000000000000" pitchFamily="2" charset="-78"/>
              </a:rPr>
              <a:t>pH6</a:t>
            </a:r>
            <a:r>
              <a:rPr lang="fa-IR" sz="2800" dirty="0">
                <a:cs typeface="B Nazanin" panose="00000400000000000000" pitchFamily="2" charset="-78"/>
              </a:rPr>
              <a:t> و 10 به ترتیب  </a:t>
            </a:r>
            <a:r>
              <a:rPr lang="en-US" sz="2800" dirty="0">
                <a:cs typeface="B Nazanin" panose="00000400000000000000" pitchFamily="2" charset="-78"/>
              </a:rPr>
              <a:t>-0.25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-0.33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-0.075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-1.72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-2.18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−0.46 mV/h</a:t>
            </a:r>
            <a:r>
              <a:rPr lang="ar-SA" sz="2800" dirty="0">
                <a:cs typeface="B Nazanin" panose="00000400000000000000" pitchFamily="2" charset="-78"/>
              </a:rPr>
              <a:t> می باشد. با تکنیک های پیشنهادی، دریفت بلند مدت به طور قابل ملاحظه ای کاهش می یابد که این مسئله با داده های شبیه سازی شده فوق الذکر سازگاری دارد</a:t>
            </a:r>
            <a:r>
              <a:rPr lang="en-US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اثر بدن در </a:t>
            </a:r>
            <a:r>
              <a:rPr lang="en-US" sz="2400" dirty="0" smtClean="0">
                <a:cs typeface="B Nazanin" panose="00000400000000000000" pitchFamily="2" charset="-78"/>
              </a:rPr>
              <a:t>ISFET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976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رابط سنسور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نتایج و بحث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ar-SA" sz="2200" dirty="0" smtClean="0">
                <a:cs typeface="B Nazanin" panose="00000400000000000000" pitchFamily="2" charset="-78"/>
              </a:rPr>
              <a:t>شکل </a:t>
            </a:r>
            <a:r>
              <a:rPr lang="fa-IR" sz="2200" dirty="0" smtClean="0">
                <a:cs typeface="B Nazanin" panose="00000400000000000000" pitchFamily="2" charset="-78"/>
              </a:rPr>
              <a:t>9</a:t>
            </a:r>
            <a:r>
              <a:rPr lang="ar-SA" sz="2200" dirty="0" smtClean="0">
                <a:cs typeface="B Nazanin" panose="00000400000000000000" pitchFamily="2" charset="-78"/>
              </a:rPr>
              <a:t>. </a:t>
            </a:r>
            <a:r>
              <a:rPr lang="ar-SA" sz="2200" dirty="0">
                <a:cs typeface="B Nazanin" panose="00000400000000000000" pitchFamily="2" charset="-78"/>
              </a:rPr>
              <a:t>پاسخ وابستگی دمایی با و بدون روشهای جبران یا تعدیل </a:t>
            </a:r>
            <a:r>
              <a:rPr lang="ar-SA" sz="2200" dirty="0" smtClean="0">
                <a:cs typeface="B Nazanin" panose="00000400000000000000" pitchFamily="2" charset="-78"/>
              </a:rPr>
              <a:t>تفاضلی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2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اثر بدن در </a:t>
            </a:r>
            <a:r>
              <a:rPr lang="en-US" sz="2400" dirty="0" smtClean="0">
                <a:cs typeface="B Nazanin" panose="00000400000000000000" pitchFamily="2" charset="-78"/>
              </a:rPr>
              <a:t>ISFET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86142" y="999717"/>
            <a:ext cx="4466624" cy="3652319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3"/>
          <a:stretch>
            <a:fillRect/>
          </a:stretch>
        </p:blipFill>
        <p:spPr>
          <a:xfrm>
            <a:off x="4946665" y="1042104"/>
            <a:ext cx="4328983" cy="356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2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رابط سنسور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نتایج و بحث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تست وابستگی دما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ولتاژهای اندازه گیری شده در پایانه های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out</a:t>
            </a:r>
            <a:r>
              <a:rPr lang="en-US" sz="2800" dirty="0" err="1">
                <a:cs typeface="B Nazanin" panose="00000400000000000000" pitchFamily="2" charset="-78"/>
              </a:rPr>
              <a:t>S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out</a:t>
            </a:r>
            <a:r>
              <a:rPr lang="en-US" sz="2800" dirty="0" err="1">
                <a:cs typeface="B Nazanin" panose="00000400000000000000" pitchFamily="2" charset="-78"/>
              </a:rPr>
              <a:t>T</a:t>
            </a:r>
            <a:r>
              <a:rPr lang="ar-SA" sz="2800" dirty="0">
                <a:cs typeface="B Nazanin" panose="00000400000000000000" pitchFamily="2" charset="-78"/>
              </a:rPr>
              <a:t> بدون جبران دما و ولتاژ اندازه گیری شده در پایانه </a:t>
            </a:r>
            <a:r>
              <a:rPr lang="en-US" sz="2800" dirty="0" err="1" smtClean="0">
                <a:cs typeface="B Nazanin" panose="00000400000000000000" pitchFamily="2" charset="-78"/>
              </a:rPr>
              <a:t>VoutU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با </a:t>
            </a:r>
            <a:r>
              <a:rPr lang="ar-SA" sz="2800" dirty="0">
                <a:cs typeface="B Nazanin" panose="00000400000000000000" pitchFamily="2" charset="-78"/>
              </a:rPr>
              <a:t>جبران و تعدیل دما، در شکل </a:t>
            </a:r>
            <a:r>
              <a:rPr lang="fa-IR" sz="2800" dirty="0" smtClean="0">
                <a:cs typeface="B Nazanin" panose="00000400000000000000" pitchFamily="2" charset="-78"/>
              </a:rPr>
              <a:t>10 </a:t>
            </a:r>
            <a:r>
              <a:rPr lang="ar-SA" sz="2800" dirty="0" smtClean="0">
                <a:cs typeface="B Nazanin" panose="00000400000000000000" pitchFamily="2" charset="-78"/>
              </a:rPr>
              <a:t>باهم </a:t>
            </a:r>
            <a:r>
              <a:rPr lang="ar-SA" sz="2800" dirty="0">
                <a:cs typeface="B Nazanin" panose="00000400000000000000" pitchFamily="2" charset="-78"/>
              </a:rPr>
              <a:t>مقایسه شده اند. در این آزمایش، </a:t>
            </a:r>
            <a:r>
              <a:rPr lang="en-US" sz="2800" dirty="0">
                <a:cs typeface="B Nazanin" panose="00000400000000000000" pitchFamily="2" charset="-78"/>
              </a:rPr>
              <a:t>ISFET</a:t>
            </a:r>
            <a:r>
              <a:rPr lang="fa-IR" sz="2800" dirty="0">
                <a:cs typeface="B Nazanin" panose="00000400000000000000" pitchFamily="2" charset="-78"/>
              </a:rPr>
              <a:t> در محلول بافری با </a:t>
            </a:r>
            <a:r>
              <a:rPr lang="en-US" sz="2800" dirty="0">
                <a:cs typeface="B Nazanin" panose="00000400000000000000" pitchFamily="2" charset="-78"/>
              </a:rPr>
              <a:t>pH6</a:t>
            </a:r>
            <a:r>
              <a:rPr lang="fa-IR" sz="2800" dirty="0">
                <a:cs typeface="B Nazanin" panose="00000400000000000000" pitchFamily="2" charset="-78"/>
              </a:rPr>
              <a:t> با رنج دمایی 5 تا 35 درجه سانتی گراد فعال گردید. ضرایب دمای نظیر</a:t>
            </a:r>
            <a:r>
              <a:rPr lang="en-US" sz="2800" dirty="0">
                <a:cs typeface="B Nazanin" panose="00000400000000000000" pitchFamily="2" charset="-78"/>
              </a:rPr>
              <a:t>(TCF)</a:t>
            </a:r>
            <a:r>
              <a:rPr lang="fa-IR" sz="2800" dirty="0">
                <a:cs typeface="B Nazanin" panose="00000400000000000000" pitchFamily="2" charset="-78"/>
              </a:rPr>
              <a:t> محاسبه شده برای دو پایانه به شرح ذیل بودند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en-US" sz="2800" dirty="0" smtClean="0">
                <a:cs typeface="B Nazanin" panose="00000400000000000000" pitchFamily="2" charset="-78"/>
              </a:rPr>
              <a:t>−3.55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−</a:t>
            </a:r>
            <a:r>
              <a:rPr lang="en-US" sz="2800" dirty="0">
                <a:cs typeface="B Nazanin" panose="00000400000000000000" pitchFamily="2" charset="-78"/>
              </a:rPr>
              <a:t>3.87 mV/◦C</a:t>
            </a:r>
            <a:r>
              <a:rPr lang="ar-SA" sz="2800" dirty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برای</a:t>
            </a:r>
            <a:r>
              <a:rPr lang="en-US" sz="2800" dirty="0" err="1" smtClean="0">
                <a:cs typeface="B Nazanin" panose="00000400000000000000" pitchFamily="2" charset="-78"/>
              </a:rPr>
              <a:t>V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out</a:t>
            </a:r>
            <a:r>
              <a:rPr lang="en-US" sz="2800" dirty="0" err="1" smtClean="0">
                <a:cs typeface="B Nazanin" panose="00000400000000000000" pitchFamily="2" charset="-78"/>
              </a:rPr>
              <a:t>S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>
                <a:cs typeface="B Nazanin" panose="00000400000000000000" pitchFamily="2" charset="-78"/>
              </a:rPr>
              <a:t>V</a:t>
            </a:r>
            <a:r>
              <a:rPr lang="en-US" sz="2800" baseline="-25000" dirty="0" err="1">
                <a:cs typeface="B Nazanin" panose="00000400000000000000" pitchFamily="2" charset="-78"/>
              </a:rPr>
              <a:t>out</a:t>
            </a:r>
            <a:r>
              <a:rPr lang="en-US" sz="2800" dirty="0" err="1">
                <a:cs typeface="B Nazanin" panose="00000400000000000000" pitchFamily="2" charset="-78"/>
              </a:rPr>
              <a:t>T</a:t>
            </a:r>
            <a:r>
              <a:rPr lang="ar-SA" sz="2800" dirty="0">
                <a:cs typeface="B Nazanin" panose="00000400000000000000" pitchFamily="2" charset="-78"/>
              </a:rPr>
              <a:t>. </a:t>
            </a:r>
            <a:r>
              <a:rPr lang="en-US" sz="2800" dirty="0">
                <a:cs typeface="B Nazanin" panose="00000400000000000000" pitchFamily="2" charset="-78"/>
              </a:rPr>
              <a:t>TCF</a:t>
            </a:r>
            <a:r>
              <a:rPr lang="fa-IR" sz="2800" dirty="0">
                <a:cs typeface="B Nazanin" panose="00000400000000000000" pitchFamily="2" charset="-78"/>
              </a:rPr>
              <a:t> حاصله </a:t>
            </a:r>
            <a:r>
              <a:rPr lang="fa-IR" sz="2800" dirty="0" smtClean="0">
                <a:cs typeface="B Nazanin" panose="00000400000000000000" pitchFamily="2" charset="-78"/>
              </a:rPr>
              <a:t>برای</a:t>
            </a:r>
            <a:r>
              <a:rPr lang="en-US" sz="2800" dirty="0" err="1" smtClean="0">
                <a:cs typeface="B Nazanin" panose="00000400000000000000" pitchFamily="2" charset="-78"/>
              </a:rPr>
              <a:t>VoutU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s −0.32 mV/◦C</a:t>
            </a:r>
            <a:r>
              <a:rPr lang="ar-SA" sz="2800" dirty="0">
                <a:cs typeface="B Nazanin" panose="00000400000000000000" pitchFamily="2" charset="-78"/>
              </a:rPr>
              <a:t> بود که نشان می دهد وابستگی دمایی  تاحد خاصی کاهش یافته است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اثر بدن در </a:t>
            </a:r>
            <a:r>
              <a:rPr lang="en-US" sz="2400" dirty="0" smtClean="0">
                <a:cs typeface="B Nazanin" panose="00000400000000000000" pitchFamily="2" charset="-78"/>
              </a:rPr>
              <a:t>ISFET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81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367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2017-10-21T05:52:20Z</dcterms:modified>
</cp:coreProperties>
</file>