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41" autoAdjust="0"/>
    <p:restoredTop sz="94660"/>
  </p:normalViewPr>
  <p:slideViewPr>
    <p:cSldViewPr snapToGrid="0">
      <p:cViewPr varScale="1">
        <p:scale>
          <a:sx n="70" d="100"/>
          <a:sy n="70" d="100"/>
        </p:scale>
        <p:origin x="31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70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38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8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23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0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0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8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93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48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92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608B6-3C68-443D-8F55-B3AD0BC9A5A8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9650278" y="542440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Flowchart: Delay 4"/>
          <p:cNvSpPr/>
          <p:nvPr/>
        </p:nvSpPr>
        <p:spPr>
          <a:xfrm rot="5400000">
            <a:off x="11672804" y="423741"/>
            <a:ext cx="635430" cy="836908"/>
          </a:xfrm>
          <a:prstGeom prst="flowChartDelay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96400" y="580439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مقدمه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9650278" y="1388039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Flowchart: Delay 9"/>
          <p:cNvSpPr/>
          <p:nvPr/>
        </p:nvSpPr>
        <p:spPr>
          <a:xfrm rot="5400000">
            <a:off x="11672804" y="1271782"/>
            <a:ext cx="635430" cy="836908"/>
          </a:xfrm>
          <a:prstGeom prst="flowChartDelay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9650278" y="2233638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Flowchart: Delay 12"/>
          <p:cNvSpPr/>
          <p:nvPr/>
        </p:nvSpPr>
        <p:spPr>
          <a:xfrm rot="5400000">
            <a:off x="11672804" y="2116579"/>
            <a:ext cx="635430" cy="836908"/>
          </a:xfrm>
          <a:prstGeom prst="flowChartDelay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799993" y="2288848"/>
            <a:ext cx="1766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رابط سنسور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9650277" y="3079237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Flowchart: Delay 15"/>
          <p:cNvSpPr/>
          <p:nvPr/>
        </p:nvSpPr>
        <p:spPr>
          <a:xfrm rot="5400000">
            <a:off x="11667633" y="2955894"/>
            <a:ext cx="635430" cy="836908"/>
          </a:xfrm>
          <a:prstGeom prst="flowChartDelay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944730" y="3119258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نتایج و بحث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9650277" y="3924836"/>
            <a:ext cx="2541724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Flowchart: Delay 18"/>
          <p:cNvSpPr/>
          <p:nvPr/>
        </p:nvSpPr>
        <p:spPr>
          <a:xfrm rot="5400000">
            <a:off x="11667634" y="3807774"/>
            <a:ext cx="635430" cy="836908"/>
          </a:xfrm>
          <a:prstGeom prst="flowChartDelay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9650278" y="4808263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Flowchart: Delay 21"/>
          <p:cNvSpPr/>
          <p:nvPr/>
        </p:nvSpPr>
        <p:spPr>
          <a:xfrm rot="5400000">
            <a:off x="11667634" y="4676575"/>
            <a:ext cx="635430" cy="836908"/>
          </a:xfrm>
          <a:prstGeom prst="flowChartDelay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712264" y="4815210"/>
            <a:ext cx="1854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پیشنهادات</a:t>
            </a:r>
            <a:endParaRPr lang="en-US" sz="2200" dirty="0">
              <a:cs typeface="B Nazanin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39486" y="232476"/>
            <a:ext cx="9293818" cy="6400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 rtl="1">
              <a:lnSpc>
                <a:spcPct val="150000"/>
              </a:lnSpc>
            </a:pPr>
            <a:r>
              <a:rPr lang="fa-IR" sz="2800" b="1" u="sng" dirty="0">
                <a:solidFill>
                  <a:schemeClr val="tx1"/>
                </a:solidFill>
                <a:cs typeface="B Nazanin" panose="00000400000000000000" pitchFamily="2" charset="-78"/>
              </a:rPr>
              <a:t> تست دریفت بلند مدت </a:t>
            </a:r>
            <a:endParaRPr lang="fa-IR" sz="2800" b="1" u="sng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457200" indent="-4572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>
                <a:cs typeface="B Nazanin" panose="00000400000000000000" pitchFamily="2" charset="-78"/>
              </a:rPr>
              <a:t>نرخ دریفت پس از زمان اولیه پایدارسازی </a:t>
            </a:r>
            <a:r>
              <a:rPr lang="en-US" sz="2800" dirty="0">
                <a:cs typeface="B Nazanin" panose="00000400000000000000" pitchFamily="2" charset="-78"/>
              </a:rPr>
              <a:t>ISFET</a:t>
            </a:r>
            <a:r>
              <a:rPr lang="fa-IR" sz="2800" dirty="0">
                <a:cs typeface="B Nazanin" panose="00000400000000000000" pitchFamily="2" charset="-78"/>
              </a:rPr>
              <a:t> به صورت تغییر خطی  </a:t>
            </a:r>
            <a:r>
              <a:rPr lang="en-US" sz="2800" dirty="0" err="1">
                <a:cs typeface="B Nazanin" panose="00000400000000000000" pitchFamily="2" charset="-78"/>
              </a:rPr>
              <a:t>V</a:t>
            </a:r>
            <a:r>
              <a:rPr lang="en-US" sz="2800" baseline="-25000" dirty="0" err="1">
                <a:cs typeface="B Nazanin" panose="00000400000000000000" pitchFamily="2" charset="-78"/>
              </a:rPr>
              <a:t>gs</a:t>
            </a:r>
            <a:r>
              <a:rPr lang="ar-SA" sz="2800" dirty="0">
                <a:cs typeface="B Nazanin" panose="00000400000000000000" pitchFamily="2" charset="-78"/>
              </a:rPr>
              <a:t> در واحد زمان ارزیابی و نرخ دریفت، ضریب دریفت، </a:t>
            </a:r>
            <a:r>
              <a:rPr lang="en-US" sz="2800" dirty="0">
                <a:cs typeface="B Nazanin" panose="00000400000000000000" pitchFamily="2" charset="-78"/>
              </a:rPr>
              <a:t>c</a:t>
            </a:r>
            <a:r>
              <a:rPr lang="en-US" sz="2800" baseline="-25000" dirty="0">
                <a:cs typeface="B Nazanin" panose="00000400000000000000" pitchFamily="2" charset="-78"/>
              </a:rPr>
              <a:t>d</a:t>
            </a:r>
            <a:r>
              <a:rPr lang="en-US" sz="2800" dirty="0">
                <a:cs typeface="B Nazanin" panose="00000400000000000000" pitchFamily="2" charset="-78"/>
              </a:rPr>
              <a:t> (mV/h)</a:t>
            </a:r>
            <a:r>
              <a:rPr lang="ar-SA" sz="2800" dirty="0">
                <a:cs typeface="B Nazanin" panose="00000400000000000000" pitchFamily="2" charset="-78"/>
              </a:rPr>
              <a:t> نامیده می شود. شکل </a:t>
            </a:r>
            <a:r>
              <a:rPr lang="fa-IR" sz="2800" dirty="0" smtClean="0">
                <a:cs typeface="B Nazanin" panose="00000400000000000000" pitchFamily="2" charset="-78"/>
              </a:rPr>
              <a:t>9 </a:t>
            </a:r>
            <a:r>
              <a:rPr lang="ar-SA" sz="2800" dirty="0" smtClean="0">
                <a:cs typeface="B Nazanin" panose="00000400000000000000" pitchFamily="2" charset="-78"/>
              </a:rPr>
              <a:t>پاسخ </a:t>
            </a:r>
            <a:r>
              <a:rPr lang="ar-SA" sz="2800" dirty="0">
                <a:cs typeface="B Nazanin" panose="00000400000000000000" pitchFamily="2" charset="-78"/>
              </a:rPr>
              <a:t>زمانی </a:t>
            </a:r>
            <a:r>
              <a:rPr lang="en-US" sz="2800" dirty="0">
                <a:cs typeface="B Nazanin" panose="00000400000000000000" pitchFamily="2" charset="-78"/>
              </a:rPr>
              <a:t>ISFET</a:t>
            </a:r>
            <a:r>
              <a:rPr lang="fa-IR" sz="2800" dirty="0">
                <a:cs typeface="B Nazanin" panose="00000400000000000000" pitchFamily="2" charset="-78"/>
              </a:rPr>
              <a:t> بدون و با تعدیل و جبران وارد شده را نشان می دهد. تست در یک دوره زمانی 18 ساعته برای </a:t>
            </a:r>
            <a:r>
              <a:rPr lang="en-US" sz="2800" dirty="0">
                <a:cs typeface="B Nazanin" panose="00000400000000000000" pitchFamily="2" charset="-78"/>
              </a:rPr>
              <a:t>ISFET</a:t>
            </a:r>
            <a:r>
              <a:rPr lang="fa-IR" sz="2800" dirty="0">
                <a:cs typeface="B Nazanin" panose="00000400000000000000" pitchFamily="2" charset="-78"/>
              </a:rPr>
              <a:t> فعال در محلول بافر استاندارد در </a:t>
            </a:r>
            <a:r>
              <a:rPr lang="en-US" sz="2800" dirty="0">
                <a:cs typeface="B Nazanin" panose="00000400000000000000" pitchFamily="2" charset="-78"/>
              </a:rPr>
              <a:t>pH</a:t>
            </a:r>
            <a:r>
              <a:rPr lang="fa-IR" sz="2800" dirty="0">
                <a:cs typeface="B Nazanin" panose="00000400000000000000" pitchFamily="2" charset="-78"/>
              </a:rPr>
              <a:t> 6 و 10 در دمای کنترل شده </a:t>
            </a:r>
            <a:r>
              <a:rPr lang="en-US" sz="2800" dirty="0">
                <a:cs typeface="B Nazanin" panose="00000400000000000000" pitchFamily="2" charset="-78"/>
              </a:rPr>
              <a:t>25 ± 0.5 ◦C</a:t>
            </a:r>
            <a:r>
              <a:rPr lang="ar-SA" sz="2800" dirty="0">
                <a:cs typeface="B Nazanin" panose="00000400000000000000" pitchFamily="2" charset="-78"/>
              </a:rPr>
              <a:t> انجام شد. 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33" name="Action Button: Back or Previous 32">
            <a:hlinkClick r:id="" action="ppaction://hlinkshowjump?jump=previousslide" highlightClick="1"/>
          </p:cNvPr>
          <p:cNvSpPr/>
          <p:nvPr/>
        </p:nvSpPr>
        <p:spPr>
          <a:xfrm>
            <a:off x="9650277" y="5866752"/>
            <a:ext cx="609609" cy="51144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0259887" y="5827363"/>
            <a:ext cx="1007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a-I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Action Button: Forward or Next 34">
            <a:hlinkClick r:id="" action="ppaction://hlinkshowjump?jump=nextslide" highlightClick="1"/>
          </p:cNvPr>
          <p:cNvSpPr/>
          <p:nvPr/>
        </p:nvSpPr>
        <p:spPr>
          <a:xfrm>
            <a:off x="11355077" y="5866752"/>
            <a:ext cx="650929" cy="511444"/>
          </a:xfrm>
          <a:prstGeom prst="actionButtonForwardNex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/>
          <p:cNvSpPr/>
          <p:nvPr/>
        </p:nvSpPr>
        <p:spPr>
          <a:xfrm rot="16200000">
            <a:off x="9429608" y="3413103"/>
            <a:ext cx="384236" cy="258210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9603693" y="1422881"/>
            <a:ext cx="2014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اثر بدن در </a:t>
            </a:r>
            <a:r>
              <a:rPr lang="en-US" sz="2400" dirty="0" smtClean="0">
                <a:cs typeface="B Nazanin" panose="00000400000000000000" pitchFamily="2" charset="-78"/>
              </a:rPr>
              <a:t>ISFET</a:t>
            </a:r>
            <a:endParaRPr lang="en-US" sz="2200" dirty="0">
              <a:cs typeface="B Nazanin" panose="00000400000000000000" pitchFamily="2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541783" y="3947224"/>
            <a:ext cx="2025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نتیجه گیری</a:t>
            </a:r>
            <a:endParaRPr lang="en-US" sz="2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22230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9650278" y="542440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Flowchart: Delay 4"/>
          <p:cNvSpPr/>
          <p:nvPr/>
        </p:nvSpPr>
        <p:spPr>
          <a:xfrm rot="5400000">
            <a:off x="11672804" y="423741"/>
            <a:ext cx="635430" cy="836908"/>
          </a:xfrm>
          <a:prstGeom prst="flowChartDelay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96400" y="580439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مقدمه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9650278" y="1388039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Flowchart: Delay 9"/>
          <p:cNvSpPr/>
          <p:nvPr/>
        </p:nvSpPr>
        <p:spPr>
          <a:xfrm rot="5400000">
            <a:off x="11672804" y="1271782"/>
            <a:ext cx="635430" cy="836908"/>
          </a:xfrm>
          <a:prstGeom prst="flowChartDelay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9650278" y="2233638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Flowchart: Delay 12"/>
          <p:cNvSpPr/>
          <p:nvPr/>
        </p:nvSpPr>
        <p:spPr>
          <a:xfrm rot="5400000">
            <a:off x="11672804" y="2116579"/>
            <a:ext cx="635430" cy="836908"/>
          </a:xfrm>
          <a:prstGeom prst="flowChartDelay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799993" y="2288848"/>
            <a:ext cx="1766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رابط سنسور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9650277" y="3079237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Flowchart: Delay 15"/>
          <p:cNvSpPr/>
          <p:nvPr/>
        </p:nvSpPr>
        <p:spPr>
          <a:xfrm rot="5400000">
            <a:off x="11667633" y="2955894"/>
            <a:ext cx="635430" cy="836908"/>
          </a:xfrm>
          <a:prstGeom prst="flowChartDelay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944730" y="3119258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نتایج و بحث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9650277" y="3924836"/>
            <a:ext cx="2541724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Flowchart: Delay 18"/>
          <p:cNvSpPr/>
          <p:nvPr/>
        </p:nvSpPr>
        <p:spPr>
          <a:xfrm rot="5400000">
            <a:off x="11667634" y="3807774"/>
            <a:ext cx="635430" cy="836908"/>
          </a:xfrm>
          <a:prstGeom prst="flowChartDelay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9650278" y="4808263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Flowchart: Delay 21"/>
          <p:cNvSpPr/>
          <p:nvPr/>
        </p:nvSpPr>
        <p:spPr>
          <a:xfrm rot="5400000">
            <a:off x="11667634" y="4676575"/>
            <a:ext cx="635430" cy="836908"/>
          </a:xfrm>
          <a:prstGeom prst="flowChartDelay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712264" y="4815210"/>
            <a:ext cx="1854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پیشنهادات</a:t>
            </a:r>
            <a:endParaRPr lang="en-US" sz="2200" dirty="0">
              <a:cs typeface="B Nazanin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39486" y="232476"/>
            <a:ext cx="9293818" cy="6400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457200" indent="-4572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ar-SA" sz="2800" dirty="0" smtClean="0">
                <a:cs typeface="B Nazanin" panose="00000400000000000000" pitchFamily="2" charset="-78"/>
              </a:rPr>
              <a:t>مقادیر </a:t>
            </a:r>
            <a:r>
              <a:rPr lang="en-US" sz="2800" dirty="0">
                <a:cs typeface="B Nazanin" panose="00000400000000000000" pitchFamily="2" charset="-78"/>
              </a:rPr>
              <a:t>c</a:t>
            </a:r>
            <a:r>
              <a:rPr lang="en-US" sz="2800" baseline="-25000" dirty="0">
                <a:cs typeface="B Nazanin" panose="00000400000000000000" pitchFamily="2" charset="-78"/>
              </a:rPr>
              <a:t>d</a:t>
            </a:r>
            <a:r>
              <a:rPr lang="ar-SA" sz="2800" dirty="0">
                <a:cs typeface="B Nazanin" panose="00000400000000000000" pitchFamily="2" charset="-78"/>
              </a:rPr>
              <a:t> برای داده های آزمایشی پس از 4 ساعت شرطی سازی محاسبه گردید. مقادیر محاسبه شده </a:t>
            </a:r>
            <a:r>
              <a:rPr lang="en-US" sz="2800" dirty="0">
                <a:cs typeface="B Nazanin" panose="00000400000000000000" pitchFamily="2" charset="-78"/>
              </a:rPr>
              <a:t>c</a:t>
            </a:r>
            <a:r>
              <a:rPr lang="en-US" sz="2800" baseline="-25000" dirty="0">
                <a:cs typeface="B Nazanin" panose="00000400000000000000" pitchFamily="2" charset="-78"/>
              </a:rPr>
              <a:t>d</a:t>
            </a:r>
            <a:r>
              <a:rPr lang="ar-SA" sz="2800" dirty="0">
                <a:cs typeface="B Nazanin" panose="00000400000000000000" pitchFamily="2" charset="-78"/>
              </a:rPr>
              <a:t> پتانسیل های اندازه گیری شده در پایانه های </a:t>
            </a:r>
            <a:r>
              <a:rPr lang="en-US" sz="2800" dirty="0" err="1">
                <a:cs typeface="B Nazanin" panose="00000400000000000000" pitchFamily="2" charset="-78"/>
              </a:rPr>
              <a:t>V</a:t>
            </a:r>
            <a:r>
              <a:rPr lang="en-US" sz="2800" baseline="-25000" dirty="0" err="1">
                <a:cs typeface="B Nazanin" panose="00000400000000000000" pitchFamily="2" charset="-78"/>
              </a:rPr>
              <a:t>out</a:t>
            </a:r>
            <a:r>
              <a:rPr lang="en-US" sz="2800" dirty="0" err="1">
                <a:cs typeface="B Nazanin" panose="00000400000000000000" pitchFamily="2" charset="-78"/>
              </a:rPr>
              <a:t>S</a:t>
            </a:r>
            <a:r>
              <a:rPr lang="en-US" sz="2800" dirty="0">
                <a:cs typeface="B Nazanin" panose="00000400000000000000" pitchFamily="2" charset="-78"/>
              </a:rPr>
              <a:t> </a:t>
            </a:r>
            <a:r>
              <a:rPr lang="ar-SA" sz="2800" dirty="0">
                <a:cs typeface="B Nazanin" panose="00000400000000000000" pitchFamily="2" charset="-78"/>
              </a:rPr>
              <a:t>، </a:t>
            </a:r>
            <a:r>
              <a:rPr lang="en-US" sz="2800" dirty="0" err="1">
                <a:cs typeface="B Nazanin" panose="00000400000000000000" pitchFamily="2" charset="-78"/>
              </a:rPr>
              <a:t>V</a:t>
            </a:r>
            <a:r>
              <a:rPr lang="en-US" sz="2800" baseline="-25000" dirty="0" err="1">
                <a:cs typeface="B Nazanin" panose="00000400000000000000" pitchFamily="2" charset="-78"/>
              </a:rPr>
              <a:t>out</a:t>
            </a:r>
            <a:r>
              <a:rPr lang="en-US" sz="2800" dirty="0" err="1">
                <a:cs typeface="B Nazanin" panose="00000400000000000000" pitchFamily="2" charset="-78"/>
              </a:rPr>
              <a:t>T</a:t>
            </a:r>
            <a:r>
              <a:rPr lang="ar-SA" sz="2800" dirty="0">
                <a:cs typeface="B Nazanin" panose="00000400000000000000" pitchFamily="2" charset="-78"/>
              </a:rPr>
              <a:t> و </a:t>
            </a:r>
            <a:r>
              <a:rPr lang="en-US" sz="2800" dirty="0" err="1" smtClean="0">
                <a:cs typeface="B Nazanin" panose="00000400000000000000" pitchFamily="2" charset="-78"/>
              </a:rPr>
              <a:t>VoutU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ar-SA" sz="2800" dirty="0" smtClean="0">
                <a:cs typeface="B Nazanin" panose="00000400000000000000" pitchFamily="2" charset="-78"/>
              </a:rPr>
              <a:t>برای </a:t>
            </a:r>
            <a:r>
              <a:rPr lang="en-US" sz="2800" dirty="0">
                <a:cs typeface="B Nazanin" panose="00000400000000000000" pitchFamily="2" charset="-78"/>
              </a:rPr>
              <a:t>pH6</a:t>
            </a:r>
            <a:r>
              <a:rPr lang="fa-IR" sz="2800" dirty="0">
                <a:cs typeface="B Nazanin" panose="00000400000000000000" pitchFamily="2" charset="-78"/>
              </a:rPr>
              <a:t> و 10 به ترتیب  </a:t>
            </a:r>
            <a:r>
              <a:rPr lang="en-US" sz="2800" dirty="0">
                <a:cs typeface="B Nazanin" panose="00000400000000000000" pitchFamily="2" charset="-78"/>
              </a:rPr>
              <a:t>-0.25</a:t>
            </a:r>
            <a:r>
              <a:rPr lang="ar-SA" sz="2800" dirty="0">
                <a:cs typeface="B Nazanin" panose="00000400000000000000" pitchFamily="2" charset="-78"/>
              </a:rPr>
              <a:t>، </a:t>
            </a:r>
            <a:r>
              <a:rPr lang="en-US" sz="2800" dirty="0">
                <a:cs typeface="B Nazanin" panose="00000400000000000000" pitchFamily="2" charset="-78"/>
              </a:rPr>
              <a:t>-0.33</a:t>
            </a:r>
            <a:r>
              <a:rPr lang="ar-SA" sz="2800" dirty="0">
                <a:cs typeface="B Nazanin" panose="00000400000000000000" pitchFamily="2" charset="-78"/>
              </a:rPr>
              <a:t>، </a:t>
            </a:r>
            <a:r>
              <a:rPr lang="en-US" sz="2800" dirty="0">
                <a:cs typeface="B Nazanin" panose="00000400000000000000" pitchFamily="2" charset="-78"/>
              </a:rPr>
              <a:t>-0.075</a:t>
            </a:r>
            <a:r>
              <a:rPr lang="ar-SA" sz="2800" dirty="0">
                <a:cs typeface="B Nazanin" panose="00000400000000000000" pitchFamily="2" charset="-78"/>
              </a:rPr>
              <a:t> و </a:t>
            </a:r>
            <a:r>
              <a:rPr lang="en-US" sz="2800" dirty="0">
                <a:cs typeface="B Nazanin" panose="00000400000000000000" pitchFamily="2" charset="-78"/>
              </a:rPr>
              <a:t>-1.72</a:t>
            </a:r>
            <a:r>
              <a:rPr lang="ar-SA" sz="2800" dirty="0">
                <a:cs typeface="B Nazanin" panose="00000400000000000000" pitchFamily="2" charset="-78"/>
              </a:rPr>
              <a:t>، </a:t>
            </a:r>
            <a:r>
              <a:rPr lang="en-US" sz="2800" dirty="0">
                <a:cs typeface="B Nazanin" panose="00000400000000000000" pitchFamily="2" charset="-78"/>
              </a:rPr>
              <a:t>-2.18</a:t>
            </a:r>
            <a:r>
              <a:rPr lang="ar-SA" sz="2800" dirty="0">
                <a:cs typeface="B Nazanin" panose="00000400000000000000" pitchFamily="2" charset="-78"/>
              </a:rPr>
              <a:t> و </a:t>
            </a:r>
            <a:r>
              <a:rPr lang="en-US" sz="2800" dirty="0">
                <a:cs typeface="B Nazanin" panose="00000400000000000000" pitchFamily="2" charset="-78"/>
              </a:rPr>
              <a:t>−0.46 mV/h</a:t>
            </a:r>
            <a:r>
              <a:rPr lang="ar-SA" sz="2800" dirty="0">
                <a:cs typeface="B Nazanin" panose="00000400000000000000" pitchFamily="2" charset="-78"/>
              </a:rPr>
              <a:t> می باشد. با تکنیک های پیشنهادی، دریفت بلند مدت به طور قابل ملاحظه ای کاهش می یابد که این مسئله با داده های شبیه سازی شده فوق الذکر سازگاری دارد</a:t>
            </a:r>
            <a:r>
              <a:rPr lang="en-US" sz="2800" dirty="0" smtClean="0">
                <a:cs typeface="B Nazanin" panose="00000400000000000000" pitchFamily="2" charset="-78"/>
              </a:rPr>
              <a:t>.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33" name="Action Button: Back or Previous 32">
            <a:hlinkClick r:id="" action="ppaction://hlinkshowjump?jump=previousslide" highlightClick="1"/>
          </p:cNvPr>
          <p:cNvSpPr/>
          <p:nvPr/>
        </p:nvSpPr>
        <p:spPr>
          <a:xfrm>
            <a:off x="9650277" y="5866752"/>
            <a:ext cx="609609" cy="51144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0259887" y="5827363"/>
            <a:ext cx="1007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a-I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Action Button: Forward or Next 34">
            <a:hlinkClick r:id="" action="ppaction://hlinkshowjump?jump=nextslide" highlightClick="1"/>
          </p:cNvPr>
          <p:cNvSpPr/>
          <p:nvPr/>
        </p:nvSpPr>
        <p:spPr>
          <a:xfrm>
            <a:off x="11355077" y="5866752"/>
            <a:ext cx="650929" cy="511444"/>
          </a:xfrm>
          <a:prstGeom prst="actionButtonForwardNex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/>
          <p:cNvSpPr/>
          <p:nvPr/>
        </p:nvSpPr>
        <p:spPr>
          <a:xfrm rot="16200000">
            <a:off x="9429608" y="3413103"/>
            <a:ext cx="384236" cy="258210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9603693" y="1422881"/>
            <a:ext cx="2014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اثر بدن در </a:t>
            </a:r>
            <a:r>
              <a:rPr lang="en-US" sz="2400" dirty="0" smtClean="0">
                <a:cs typeface="B Nazanin" panose="00000400000000000000" pitchFamily="2" charset="-78"/>
              </a:rPr>
              <a:t>ISFET</a:t>
            </a:r>
            <a:endParaRPr lang="en-US" sz="2200" dirty="0">
              <a:cs typeface="B Nazanin" panose="00000400000000000000" pitchFamily="2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541783" y="3947224"/>
            <a:ext cx="2025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نتیجه گیری</a:t>
            </a:r>
            <a:endParaRPr lang="en-US" sz="2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49764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9650278" y="542440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Flowchart: Delay 4"/>
          <p:cNvSpPr/>
          <p:nvPr/>
        </p:nvSpPr>
        <p:spPr>
          <a:xfrm rot="5400000">
            <a:off x="11672804" y="423741"/>
            <a:ext cx="635430" cy="836908"/>
          </a:xfrm>
          <a:prstGeom prst="flowChartDelay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96400" y="580439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مقدمه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9650278" y="1388039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Flowchart: Delay 9"/>
          <p:cNvSpPr/>
          <p:nvPr/>
        </p:nvSpPr>
        <p:spPr>
          <a:xfrm rot="5400000">
            <a:off x="11672804" y="1271782"/>
            <a:ext cx="635430" cy="836908"/>
          </a:xfrm>
          <a:prstGeom prst="flowChartDelay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9650278" y="2233638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Flowchart: Delay 12"/>
          <p:cNvSpPr/>
          <p:nvPr/>
        </p:nvSpPr>
        <p:spPr>
          <a:xfrm rot="5400000">
            <a:off x="11672804" y="2116579"/>
            <a:ext cx="635430" cy="836908"/>
          </a:xfrm>
          <a:prstGeom prst="flowChartDelay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799993" y="2288848"/>
            <a:ext cx="1766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رابط سنسور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9650277" y="3079237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Flowchart: Delay 15"/>
          <p:cNvSpPr/>
          <p:nvPr/>
        </p:nvSpPr>
        <p:spPr>
          <a:xfrm rot="5400000">
            <a:off x="11667633" y="2955894"/>
            <a:ext cx="635430" cy="836908"/>
          </a:xfrm>
          <a:prstGeom prst="flowChartDelay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944730" y="3119258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نتایج و بحث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9650277" y="3924836"/>
            <a:ext cx="2541724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Flowchart: Delay 18"/>
          <p:cNvSpPr/>
          <p:nvPr/>
        </p:nvSpPr>
        <p:spPr>
          <a:xfrm rot="5400000">
            <a:off x="11667634" y="3807774"/>
            <a:ext cx="635430" cy="836908"/>
          </a:xfrm>
          <a:prstGeom prst="flowChartDelay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9650278" y="4808263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Flowchart: Delay 21"/>
          <p:cNvSpPr/>
          <p:nvPr/>
        </p:nvSpPr>
        <p:spPr>
          <a:xfrm rot="5400000">
            <a:off x="11667634" y="4676575"/>
            <a:ext cx="635430" cy="836908"/>
          </a:xfrm>
          <a:prstGeom prst="flowChartDelay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712264" y="4815210"/>
            <a:ext cx="1854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پیشنهادات</a:t>
            </a:r>
            <a:endParaRPr lang="en-US" sz="2200" dirty="0">
              <a:cs typeface="B Nazanin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39486" y="232476"/>
            <a:ext cx="9293818" cy="6400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 rtl="1">
              <a:lnSpc>
                <a:spcPct val="150000"/>
              </a:lnSpc>
            </a:pPr>
            <a:r>
              <a:rPr lang="ar-SA" sz="2200" dirty="0" smtClean="0">
                <a:cs typeface="B Nazanin" panose="00000400000000000000" pitchFamily="2" charset="-78"/>
              </a:rPr>
              <a:t>شکل </a:t>
            </a:r>
            <a:r>
              <a:rPr lang="fa-IR" sz="2200" dirty="0" smtClean="0">
                <a:cs typeface="B Nazanin" panose="00000400000000000000" pitchFamily="2" charset="-78"/>
              </a:rPr>
              <a:t>9</a:t>
            </a:r>
            <a:r>
              <a:rPr lang="ar-SA" sz="2200" dirty="0" smtClean="0">
                <a:cs typeface="B Nazanin" panose="00000400000000000000" pitchFamily="2" charset="-78"/>
              </a:rPr>
              <a:t>. </a:t>
            </a:r>
            <a:r>
              <a:rPr lang="ar-SA" sz="2200" dirty="0">
                <a:cs typeface="B Nazanin" panose="00000400000000000000" pitchFamily="2" charset="-78"/>
              </a:rPr>
              <a:t>پاسخ وابستگی دمایی با و بدون روشهای جبران یا تعدیل </a:t>
            </a:r>
            <a:r>
              <a:rPr lang="ar-SA" sz="2200" dirty="0" smtClean="0">
                <a:cs typeface="B Nazanin" panose="00000400000000000000" pitchFamily="2" charset="-78"/>
              </a:rPr>
              <a:t>تفاضلی</a:t>
            </a:r>
            <a:endParaRPr lang="fa-IR" sz="2200" dirty="0" smtClean="0">
              <a:cs typeface="B Nazanin" panose="00000400000000000000" pitchFamily="2" charset="-78"/>
            </a:endParaRPr>
          </a:p>
          <a:p>
            <a:pPr algn="ctr" rtl="1">
              <a:lnSpc>
                <a:spcPct val="150000"/>
              </a:lnSpc>
            </a:pPr>
            <a:endParaRPr lang="fa-IR" sz="2200" dirty="0">
              <a:cs typeface="B Nazanin" panose="00000400000000000000" pitchFamily="2" charset="-78"/>
            </a:endParaRPr>
          </a:p>
          <a:p>
            <a:pPr algn="ctr" rtl="1">
              <a:lnSpc>
                <a:spcPct val="150000"/>
              </a:lnSpc>
            </a:pPr>
            <a:endParaRPr lang="en-US" sz="2200" dirty="0">
              <a:cs typeface="B Nazanin" panose="00000400000000000000" pitchFamily="2" charset="-78"/>
            </a:endParaRPr>
          </a:p>
        </p:txBody>
      </p:sp>
      <p:sp>
        <p:nvSpPr>
          <p:cNvPr id="33" name="Action Button: Back or Previous 32">
            <a:hlinkClick r:id="" action="ppaction://hlinkshowjump?jump=previousslide" highlightClick="1"/>
          </p:cNvPr>
          <p:cNvSpPr/>
          <p:nvPr/>
        </p:nvSpPr>
        <p:spPr>
          <a:xfrm>
            <a:off x="9650277" y="5866752"/>
            <a:ext cx="609609" cy="51144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0259887" y="5827363"/>
            <a:ext cx="1007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a-I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Action Button: Forward or Next 34">
            <a:hlinkClick r:id="" action="ppaction://hlinkshowjump?jump=nextslide" highlightClick="1"/>
          </p:cNvPr>
          <p:cNvSpPr/>
          <p:nvPr/>
        </p:nvSpPr>
        <p:spPr>
          <a:xfrm>
            <a:off x="11355077" y="5866752"/>
            <a:ext cx="650929" cy="511444"/>
          </a:xfrm>
          <a:prstGeom prst="actionButtonForwardNex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/>
          <p:cNvSpPr/>
          <p:nvPr/>
        </p:nvSpPr>
        <p:spPr>
          <a:xfrm rot="16200000">
            <a:off x="9429608" y="3413103"/>
            <a:ext cx="384236" cy="258210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9603693" y="1422881"/>
            <a:ext cx="2014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اثر بدن در </a:t>
            </a:r>
            <a:r>
              <a:rPr lang="en-US" sz="2400" dirty="0" smtClean="0">
                <a:cs typeface="B Nazanin" panose="00000400000000000000" pitchFamily="2" charset="-78"/>
              </a:rPr>
              <a:t>ISFET</a:t>
            </a:r>
            <a:endParaRPr lang="en-US" sz="2200" dirty="0">
              <a:cs typeface="B Nazanin" panose="00000400000000000000" pitchFamily="2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541783" y="3947224"/>
            <a:ext cx="2025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نتیجه گیری</a:t>
            </a:r>
            <a:endParaRPr lang="en-US" sz="2200" dirty="0">
              <a:cs typeface="B Nazanin" panose="00000400000000000000" pitchFamily="2" charset="-78"/>
            </a:endParaRPr>
          </a:p>
        </p:txBody>
      </p:sp>
      <p:pic>
        <p:nvPicPr>
          <p:cNvPr id="28" name="Picture 27"/>
          <p:cNvPicPr/>
          <p:nvPr/>
        </p:nvPicPr>
        <p:blipFill>
          <a:blip r:embed="rId2"/>
          <a:stretch>
            <a:fillRect/>
          </a:stretch>
        </p:blipFill>
        <p:spPr>
          <a:xfrm>
            <a:off x="286142" y="999717"/>
            <a:ext cx="4466624" cy="3652319"/>
          </a:xfrm>
          <a:prstGeom prst="rect">
            <a:avLst/>
          </a:prstGeom>
        </p:spPr>
      </p:pic>
      <p:pic>
        <p:nvPicPr>
          <p:cNvPr id="29" name="Picture 28"/>
          <p:cNvPicPr/>
          <p:nvPr/>
        </p:nvPicPr>
        <p:blipFill>
          <a:blip r:embed="rId3"/>
          <a:stretch>
            <a:fillRect/>
          </a:stretch>
        </p:blipFill>
        <p:spPr>
          <a:xfrm>
            <a:off x="4946665" y="1042104"/>
            <a:ext cx="4328983" cy="356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226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9650278" y="542440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Flowchart: Delay 4"/>
          <p:cNvSpPr/>
          <p:nvPr/>
        </p:nvSpPr>
        <p:spPr>
          <a:xfrm rot="5400000">
            <a:off x="11672804" y="423741"/>
            <a:ext cx="635430" cy="836908"/>
          </a:xfrm>
          <a:prstGeom prst="flowChartDelay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96400" y="580439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مقدمه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9650278" y="1388039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Flowchart: Delay 9"/>
          <p:cNvSpPr/>
          <p:nvPr/>
        </p:nvSpPr>
        <p:spPr>
          <a:xfrm rot="5400000">
            <a:off x="11672804" y="1271782"/>
            <a:ext cx="635430" cy="836908"/>
          </a:xfrm>
          <a:prstGeom prst="flowChartDelay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9650278" y="2233638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Flowchart: Delay 12"/>
          <p:cNvSpPr/>
          <p:nvPr/>
        </p:nvSpPr>
        <p:spPr>
          <a:xfrm rot="5400000">
            <a:off x="11672804" y="2116579"/>
            <a:ext cx="635430" cy="836908"/>
          </a:xfrm>
          <a:prstGeom prst="flowChartDelay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799993" y="2288848"/>
            <a:ext cx="1766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رابط سنسور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9650277" y="3079237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Flowchart: Delay 15"/>
          <p:cNvSpPr/>
          <p:nvPr/>
        </p:nvSpPr>
        <p:spPr>
          <a:xfrm rot="5400000">
            <a:off x="11667633" y="2955894"/>
            <a:ext cx="635430" cy="836908"/>
          </a:xfrm>
          <a:prstGeom prst="flowChartDelay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944730" y="3119258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نتایج و بحث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9650277" y="3924836"/>
            <a:ext cx="2541724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Flowchart: Delay 18"/>
          <p:cNvSpPr/>
          <p:nvPr/>
        </p:nvSpPr>
        <p:spPr>
          <a:xfrm rot="5400000">
            <a:off x="11667634" y="3807774"/>
            <a:ext cx="635430" cy="836908"/>
          </a:xfrm>
          <a:prstGeom prst="flowChartDelay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9650278" y="4808263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Flowchart: Delay 21"/>
          <p:cNvSpPr/>
          <p:nvPr/>
        </p:nvSpPr>
        <p:spPr>
          <a:xfrm rot="5400000">
            <a:off x="11667634" y="4676575"/>
            <a:ext cx="635430" cy="836908"/>
          </a:xfrm>
          <a:prstGeom prst="flowChartDelay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712264" y="4815210"/>
            <a:ext cx="1854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پیشنهادات</a:t>
            </a:r>
            <a:endParaRPr lang="en-US" sz="2200" dirty="0">
              <a:cs typeface="B Nazanin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39486" y="232476"/>
            <a:ext cx="9293818" cy="6400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 rtl="1">
              <a:lnSpc>
                <a:spcPct val="150000"/>
              </a:lnSpc>
            </a:pPr>
            <a:r>
              <a:rPr lang="fa-IR" sz="2800" b="1" u="sng" dirty="0">
                <a:solidFill>
                  <a:schemeClr val="tx1"/>
                </a:solidFill>
                <a:cs typeface="B Nazanin" panose="00000400000000000000" pitchFamily="2" charset="-78"/>
              </a:rPr>
              <a:t> تست وابستگی دما </a:t>
            </a:r>
            <a:endParaRPr lang="fa-IR" sz="2800" b="1" u="sng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457200" indent="-4572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>
                <a:cs typeface="B Nazanin" panose="00000400000000000000" pitchFamily="2" charset="-78"/>
              </a:rPr>
              <a:t>ولتاژهای اندازه گیری شده در پایانه های </a:t>
            </a:r>
            <a:r>
              <a:rPr lang="en-US" sz="2800" dirty="0" err="1">
                <a:cs typeface="B Nazanin" panose="00000400000000000000" pitchFamily="2" charset="-78"/>
              </a:rPr>
              <a:t>V</a:t>
            </a:r>
            <a:r>
              <a:rPr lang="en-US" sz="2800" baseline="-25000" dirty="0" err="1">
                <a:cs typeface="B Nazanin" panose="00000400000000000000" pitchFamily="2" charset="-78"/>
              </a:rPr>
              <a:t>out</a:t>
            </a:r>
            <a:r>
              <a:rPr lang="en-US" sz="2800" dirty="0" err="1">
                <a:cs typeface="B Nazanin" panose="00000400000000000000" pitchFamily="2" charset="-78"/>
              </a:rPr>
              <a:t>S</a:t>
            </a:r>
            <a:r>
              <a:rPr lang="ar-SA" sz="2800" dirty="0">
                <a:cs typeface="B Nazanin" panose="00000400000000000000" pitchFamily="2" charset="-78"/>
              </a:rPr>
              <a:t> و </a:t>
            </a:r>
            <a:r>
              <a:rPr lang="en-US" sz="2800" dirty="0" err="1">
                <a:cs typeface="B Nazanin" panose="00000400000000000000" pitchFamily="2" charset="-78"/>
              </a:rPr>
              <a:t>V</a:t>
            </a:r>
            <a:r>
              <a:rPr lang="en-US" sz="2800" baseline="-25000" dirty="0" err="1">
                <a:cs typeface="B Nazanin" panose="00000400000000000000" pitchFamily="2" charset="-78"/>
              </a:rPr>
              <a:t>out</a:t>
            </a:r>
            <a:r>
              <a:rPr lang="en-US" sz="2800" dirty="0" err="1">
                <a:cs typeface="B Nazanin" panose="00000400000000000000" pitchFamily="2" charset="-78"/>
              </a:rPr>
              <a:t>T</a:t>
            </a:r>
            <a:r>
              <a:rPr lang="ar-SA" sz="2800" dirty="0">
                <a:cs typeface="B Nazanin" panose="00000400000000000000" pitchFamily="2" charset="-78"/>
              </a:rPr>
              <a:t> بدون جبران دما و ولتاژ اندازه گیری شده در پایانه </a:t>
            </a:r>
            <a:r>
              <a:rPr lang="en-US" sz="2800" dirty="0" err="1" smtClean="0">
                <a:cs typeface="B Nazanin" panose="00000400000000000000" pitchFamily="2" charset="-78"/>
              </a:rPr>
              <a:t>VoutU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ar-SA" sz="2800" dirty="0" smtClean="0">
                <a:cs typeface="B Nazanin" panose="00000400000000000000" pitchFamily="2" charset="-78"/>
              </a:rPr>
              <a:t>با </a:t>
            </a:r>
            <a:r>
              <a:rPr lang="ar-SA" sz="2800" dirty="0">
                <a:cs typeface="B Nazanin" panose="00000400000000000000" pitchFamily="2" charset="-78"/>
              </a:rPr>
              <a:t>جبران و تعدیل دما، در شکل </a:t>
            </a:r>
            <a:r>
              <a:rPr lang="fa-IR" sz="2800" dirty="0" smtClean="0">
                <a:cs typeface="B Nazanin" panose="00000400000000000000" pitchFamily="2" charset="-78"/>
              </a:rPr>
              <a:t>10 </a:t>
            </a:r>
            <a:r>
              <a:rPr lang="ar-SA" sz="2800" dirty="0" smtClean="0">
                <a:cs typeface="B Nazanin" panose="00000400000000000000" pitchFamily="2" charset="-78"/>
              </a:rPr>
              <a:t>باهم </a:t>
            </a:r>
            <a:r>
              <a:rPr lang="ar-SA" sz="2800" dirty="0">
                <a:cs typeface="B Nazanin" panose="00000400000000000000" pitchFamily="2" charset="-78"/>
              </a:rPr>
              <a:t>مقایسه شده اند. در این آزمایش، </a:t>
            </a:r>
            <a:r>
              <a:rPr lang="en-US" sz="2800" dirty="0">
                <a:cs typeface="B Nazanin" panose="00000400000000000000" pitchFamily="2" charset="-78"/>
              </a:rPr>
              <a:t>ISFET</a:t>
            </a:r>
            <a:r>
              <a:rPr lang="fa-IR" sz="2800" dirty="0">
                <a:cs typeface="B Nazanin" panose="00000400000000000000" pitchFamily="2" charset="-78"/>
              </a:rPr>
              <a:t> در محلول بافری با </a:t>
            </a:r>
            <a:r>
              <a:rPr lang="en-US" sz="2800" dirty="0">
                <a:cs typeface="B Nazanin" panose="00000400000000000000" pitchFamily="2" charset="-78"/>
              </a:rPr>
              <a:t>pH6</a:t>
            </a:r>
            <a:r>
              <a:rPr lang="fa-IR" sz="2800" dirty="0">
                <a:cs typeface="B Nazanin" panose="00000400000000000000" pitchFamily="2" charset="-78"/>
              </a:rPr>
              <a:t> با رنج دمایی 5 تا 35 درجه سانتی گراد فعال گردید. ضرایب دمای نظیر</a:t>
            </a:r>
            <a:r>
              <a:rPr lang="en-US" sz="2800" dirty="0">
                <a:cs typeface="B Nazanin" panose="00000400000000000000" pitchFamily="2" charset="-78"/>
              </a:rPr>
              <a:t>(TCF)</a:t>
            </a:r>
            <a:r>
              <a:rPr lang="fa-IR" sz="2800" dirty="0">
                <a:cs typeface="B Nazanin" panose="00000400000000000000" pitchFamily="2" charset="-78"/>
              </a:rPr>
              <a:t> محاسبه شده برای دو پایانه به شرح ذیل بودند</a:t>
            </a:r>
            <a:r>
              <a:rPr lang="fa-IR" sz="2800" dirty="0" smtClean="0">
                <a:cs typeface="B Nazanin" panose="00000400000000000000" pitchFamily="2" charset="-78"/>
              </a:rPr>
              <a:t>:</a:t>
            </a:r>
            <a:r>
              <a:rPr lang="en-US" sz="2800" dirty="0" smtClean="0">
                <a:cs typeface="B Nazanin" panose="00000400000000000000" pitchFamily="2" charset="-78"/>
              </a:rPr>
              <a:t>−3.55 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ar-SA" sz="2800" dirty="0" smtClean="0">
                <a:cs typeface="B Nazanin" panose="00000400000000000000" pitchFamily="2" charset="-78"/>
              </a:rPr>
              <a:t>و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en-US" sz="2800" dirty="0" smtClean="0">
                <a:cs typeface="B Nazanin" panose="00000400000000000000" pitchFamily="2" charset="-78"/>
              </a:rPr>
              <a:t>−</a:t>
            </a:r>
            <a:r>
              <a:rPr lang="en-US" sz="2800" dirty="0">
                <a:cs typeface="B Nazanin" panose="00000400000000000000" pitchFamily="2" charset="-78"/>
              </a:rPr>
              <a:t>3.87 mV/◦C</a:t>
            </a:r>
            <a:r>
              <a:rPr lang="ar-SA" sz="2800" dirty="0">
                <a:cs typeface="B Nazanin" panose="00000400000000000000" pitchFamily="2" charset="-78"/>
              </a:rPr>
              <a:t> </a:t>
            </a:r>
            <a:r>
              <a:rPr lang="ar-SA" sz="2800" dirty="0" smtClean="0">
                <a:cs typeface="B Nazanin" panose="00000400000000000000" pitchFamily="2" charset="-78"/>
              </a:rPr>
              <a:t>برای</a:t>
            </a:r>
            <a:r>
              <a:rPr lang="en-US" sz="2800" dirty="0" err="1" smtClean="0">
                <a:cs typeface="B Nazanin" panose="00000400000000000000" pitchFamily="2" charset="-78"/>
              </a:rPr>
              <a:t>V</a:t>
            </a:r>
            <a:r>
              <a:rPr lang="en-US" sz="2800" baseline="-25000" dirty="0" err="1" smtClean="0">
                <a:cs typeface="B Nazanin" panose="00000400000000000000" pitchFamily="2" charset="-78"/>
              </a:rPr>
              <a:t>out</a:t>
            </a:r>
            <a:r>
              <a:rPr lang="en-US" sz="2800" dirty="0" err="1" smtClean="0">
                <a:cs typeface="B Nazanin" panose="00000400000000000000" pitchFamily="2" charset="-78"/>
              </a:rPr>
              <a:t>S</a:t>
            </a:r>
            <a:r>
              <a:rPr lang="en-US" sz="2800" dirty="0" smtClean="0">
                <a:cs typeface="B Nazanin" panose="00000400000000000000" pitchFamily="2" charset="-78"/>
              </a:rPr>
              <a:t> </a:t>
            </a:r>
            <a:r>
              <a:rPr lang="en-US" sz="2800" dirty="0" err="1">
                <a:cs typeface="B Nazanin" panose="00000400000000000000" pitchFamily="2" charset="-78"/>
              </a:rPr>
              <a:t>V</a:t>
            </a:r>
            <a:r>
              <a:rPr lang="en-US" sz="2800" baseline="-25000" dirty="0" err="1">
                <a:cs typeface="B Nazanin" panose="00000400000000000000" pitchFamily="2" charset="-78"/>
              </a:rPr>
              <a:t>out</a:t>
            </a:r>
            <a:r>
              <a:rPr lang="en-US" sz="2800" dirty="0" err="1">
                <a:cs typeface="B Nazanin" panose="00000400000000000000" pitchFamily="2" charset="-78"/>
              </a:rPr>
              <a:t>T</a:t>
            </a:r>
            <a:r>
              <a:rPr lang="ar-SA" sz="2800" dirty="0">
                <a:cs typeface="B Nazanin" panose="00000400000000000000" pitchFamily="2" charset="-78"/>
              </a:rPr>
              <a:t>. </a:t>
            </a:r>
            <a:r>
              <a:rPr lang="en-US" sz="2800" dirty="0">
                <a:cs typeface="B Nazanin" panose="00000400000000000000" pitchFamily="2" charset="-78"/>
              </a:rPr>
              <a:t>TCF</a:t>
            </a:r>
            <a:r>
              <a:rPr lang="fa-IR" sz="2800" dirty="0">
                <a:cs typeface="B Nazanin" panose="00000400000000000000" pitchFamily="2" charset="-78"/>
              </a:rPr>
              <a:t> حاصله </a:t>
            </a:r>
            <a:r>
              <a:rPr lang="fa-IR" sz="2800" dirty="0" smtClean="0">
                <a:cs typeface="B Nazanin" panose="00000400000000000000" pitchFamily="2" charset="-78"/>
              </a:rPr>
              <a:t>برای</a:t>
            </a:r>
            <a:r>
              <a:rPr lang="en-US" sz="2800" dirty="0" err="1" smtClean="0">
                <a:cs typeface="B Nazanin" panose="00000400000000000000" pitchFamily="2" charset="-78"/>
              </a:rPr>
              <a:t>VoutU</a:t>
            </a:r>
            <a:r>
              <a:rPr lang="en-US" sz="2800" dirty="0" smtClean="0">
                <a:cs typeface="B Nazanin" panose="00000400000000000000" pitchFamily="2" charset="-78"/>
              </a:rPr>
              <a:t> </a:t>
            </a:r>
            <a:r>
              <a:rPr lang="ar-SA" sz="2800" dirty="0">
                <a:cs typeface="B Nazanin" panose="00000400000000000000" pitchFamily="2" charset="-78"/>
              </a:rPr>
              <a:t>، </a:t>
            </a:r>
            <a:r>
              <a:rPr lang="en-US" sz="2800" dirty="0">
                <a:cs typeface="B Nazanin" panose="00000400000000000000" pitchFamily="2" charset="-78"/>
              </a:rPr>
              <a:t>s −0.32 mV/◦C</a:t>
            </a:r>
            <a:r>
              <a:rPr lang="ar-SA" sz="2800" dirty="0">
                <a:cs typeface="B Nazanin" panose="00000400000000000000" pitchFamily="2" charset="-78"/>
              </a:rPr>
              <a:t> بود که نشان می دهد وابستگی دمایی  تاحد خاصی کاهش یافته است</a:t>
            </a:r>
            <a:r>
              <a:rPr lang="ar-SA" sz="2800" dirty="0" smtClean="0">
                <a:cs typeface="B Nazanin" panose="00000400000000000000" pitchFamily="2" charset="-78"/>
              </a:rPr>
              <a:t>.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33" name="Action Button: Back or Previous 32">
            <a:hlinkClick r:id="" action="ppaction://hlinkshowjump?jump=previousslide" highlightClick="1"/>
          </p:cNvPr>
          <p:cNvSpPr/>
          <p:nvPr/>
        </p:nvSpPr>
        <p:spPr>
          <a:xfrm>
            <a:off x="9650277" y="5866752"/>
            <a:ext cx="609609" cy="51144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0259887" y="5827363"/>
            <a:ext cx="1007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a-I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Action Button: Forward or Next 34">
            <a:hlinkClick r:id="" action="ppaction://hlinkshowjump?jump=nextslide" highlightClick="1"/>
          </p:cNvPr>
          <p:cNvSpPr/>
          <p:nvPr/>
        </p:nvSpPr>
        <p:spPr>
          <a:xfrm>
            <a:off x="11355077" y="5866752"/>
            <a:ext cx="650929" cy="511444"/>
          </a:xfrm>
          <a:prstGeom prst="actionButtonForwardNex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/>
          <p:cNvSpPr/>
          <p:nvPr/>
        </p:nvSpPr>
        <p:spPr>
          <a:xfrm rot="16200000">
            <a:off x="9429608" y="3413103"/>
            <a:ext cx="384236" cy="258210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9603693" y="1422881"/>
            <a:ext cx="2014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اثر بدن در </a:t>
            </a:r>
            <a:r>
              <a:rPr lang="en-US" sz="2400" dirty="0" smtClean="0">
                <a:cs typeface="B Nazanin" panose="00000400000000000000" pitchFamily="2" charset="-78"/>
              </a:rPr>
              <a:t>ISFET</a:t>
            </a:r>
            <a:endParaRPr lang="en-US" sz="2200" dirty="0">
              <a:cs typeface="B Nazanin" panose="00000400000000000000" pitchFamily="2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541783" y="3947224"/>
            <a:ext cx="2025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نتیجه گیری</a:t>
            </a:r>
            <a:endParaRPr lang="en-US" sz="2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8816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367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 Nazanin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madsg.com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Khastkhodaei;madsg.com</dc:creator>
  <dc:description>madsg.com</dc:description>
  <cp:lastModifiedBy>8p</cp:lastModifiedBy>
  <cp:revision>28</cp:revision>
  <dcterms:created xsi:type="dcterms:W3CDTF">2014-08-21T14:23:12Z</dcterms:created>
  <dcterms:modified xsi:type="dcterms:W3CDTF">2017-10-21T05:52:20Z</dcterms:modified>
</cp:coreProperties>
</file>