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92622" y="3119258"/>
            <a:ext cx="2022604"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امنیت شخصی شده</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4800" b="1" dirty="0" smtClean="0">
                <a:solidFill>
                  <a:schemeClr val="tx1"/>
                </a:solidFill>
                <a:effectLst>
                  <a:outerShdw blurRad="38100" dist="38100" dir="2700000" algn="tl">
                    <a:srgbClr val="000000">
                      <a:alpha val="43137"/>
                    </a:srgbClr>
                  </a:outerShdw>
                </a:effectLst>
                <a:cs typeface="B Nazanin" panose="00000400000000000000" pitchFamily="2" charset="-78"/>
              </a:rPr>
              <a:t>فصل چهارم</a:t>
            </a:r>
            <a:endParaRPr lang="fa-IR" sz="48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6600" b="1" dirty="0" smtClean="0">
                <a:solidFill>
                  <a:schemeClr val="tx1"/>
                </a:solidFill>
                <a:effectLst>
                  <a:outerShdw blurRad="38100" dist="38100" dir="2700000" algn="tl">
                    <a:srgbClr val="000000">
                      <a:alpha val="43137"/>
                    </a:srgbClr>
                  </a:outerShdw>
                </a:effectLst>
                <a:cs typeface="B Nazanin" panose="00000400000000000000" pitchFamily="2" charset="-78"/>
              </a:rPr>
              <a:t>مکانیسم امنیت شخصی شده</a:t>
            </a: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9" y="3449694"/>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عملکرد</a:t>
            </a:r>
            <a:endParaRPr lang="en-US" sz="2200" dirty="0">
              <a:cs typeface="B Nazanin" panose="00000400000000000000" pitchFamily="2" charset="-78"/>
            </a:endParaRPr>
          </a:p>
        </p:txBody>
      </p:sp>
    </p:spTree>
    <p:extLst>
      <p:ext uri="{BB962C8B-B14F-4D97-AF65-F5344CB8AC3E}">
        <p14:creationId xmlns:p14="http://schemas.microsoft.com/office/powerpoint/2010/main" val="2530473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92622" y="3119258"/>
            <a:ext cx="2022604"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امنیت شخصی شده</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راه حل پیشنهادی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مقاله حاضر بر امنیت کاربر تمرکز می کند. یعنی، مسائل امنیتی بررسی شده در موسسات مالی خصوصی، با فرد دارنده سپرده بانکی اندک، کاملاً تفاوت دارد. این دو بایستی از جنبه های مختلف و به طرق جداگانه مورد ارزیابی قرار گیرند. از آنجایی که قواعد در تیپ های مختلف حساب ها کاربرد دارند، در نتیجه سیاست های امنیتی نیز می توانند متفاوت باشند. به طور مثال، شرکت خصوصی بزرگی با درآمد بالا، با استفاده از امضاهای گروهی روی چک ها، ماکسیمم امنیت را فراهم می نماید.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9" y="3449694"/>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عملکرد</a:t>
            </a:r>
            <a:endParaRPr lang="en-US" sz="2200" dirty="0">
              <a:cs typeface="B Nazanin" panose="00000400000000000000" pitchFamily="2" charset="-78"/>
            </a:endParaRPr>
          </a:p>
        </p:txBody>
      </p:sp>
    </p:spTree>
    <p:extLst>
      <p:ext uri="{BB962C8B-B14F-4D97-AF65-F5344CB8AC3E}">
        <p14:creationId xmlns:p14="http://schemas.microsoft.com/office/powerpoint/2010/main" val="62821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92622" y="3119258"/>
            <a:ext cx="2022604"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امنیت شخصی شده</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امنیت را برای یک حساب یا کارت می توان تعریف کرد. به منظور بهبود امنیت کارت ها، ابزارهای زیر برای امنیت کارت بایستی مدنظر قرار بگیرد: 1) کارت باید با ابزارهای خاصی تحت شرایط مختلف کار کند؛ 2) برای تماس و تائید پیغام متنی، بعضی از حساب ها به شماره تلفن نیاز دارند. در صورت عدم دریافت تائیدیه در دوره زمانی خاص، تراکنش کنسل خواهد شد؛ 3) تراکنش ها بایستی از طریق فاکس یا ایمیل تائید و تصدیق گردند. در غیر این صورت ، بعد از دوره زمانی خاص، تراکنش برگشتی ها  توسط سیستم تولید و تراکنش اول کنسل خواهد شد؛ 4) کدهای تراکینگ تراکنش از طریق کانال فرستاده می شوند. از یک یا چند شماره تلفن می توان برای تائید تراکنش ها استفاده نمود.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9" y="3449694"/>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عملکرد</a:t>
            </a:r>
            <a:endParaRPr lang="en-US" sz="2200" dirty="0">
              <a:cs typeface="B Nazanin" panose="00000400000000000000" pitchFamily="2" charset="-78"/>
            </a:endParaRPr>
          </a:p>
        </p:txBody>
      </p:sp>
    </p:spTree>
    <p:extLst>
      <p:ext uri="{BB962C8B-B14F-4D97-AF65-F5344CB8AC3E}">
        <p14:creationId xmlns:p14="http://schemas.microsoft.com/office/powerpoint/2010/main" val="2726572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92622" y="3119258"/>
            <a:ext cx="2022604"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امنیت شخصی شده</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تعاریف سیاست امنیت شخصی شده</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این بخش سیاست های امنیتی شخصی شده </a:t>
            </a:r>
            <a:r>
              <a:rPr lang="fa-IR" sz="2800" dirty="0" smtClean="0">
                <a:solidFill>
                  <a:schemeClr val="tx1"/>
                </a:solidFill>
                <a:cs typeface="B Nazanin" panose="00000400000000000000" pitchFamily="2" charset="-78"/>
              </a:rPr>
              <a:t>رجیستر (</a:t>
            </a:r>
            <a:r>
              <a:rPr lang="fa-IR" sz="2800" dirty="0">
                <a:solidFill>
                  <a:schemeClr val="tx1"/>
                </a:solidFill>
                <a:cs typeface="B Nazanin" panose="00000400000000000000" pitchFamily="2" charset="-78"/>
              </a:rPr>
              <a:t>ثبت)، کاربرد، تغییر و اصلاح و حذف را تعریف می کند. برای این منظور، </a:t>
            </a:r>
            <a:r>
              <a:rPr lang="fa-IR" sz="2800" dirty="0" smtClean="0">
                <a:solidFill>
                  <a:schemeClr val="tx1"/>
                </a:solidFill>
                <a:cs typeface="B Nazanin" panose="00000400000000000000" pitchFamily="2" charset="-78"/>
              </a:rPr>
              <a:t>سرور (یا </a:t>
            </a:r>
            <a:r>
              <a:rPr lang="fa-IR" sz="2800" dirty="0">
                <a:solidFill>
                  <a:schemeClr val="tx1"/>
                </a:solidFill>
                <a:cs typeface="B Nazanin" panose="00000400000000000000" pitchFamily="2" charset="-78"/>
              </a:rPr>
              <a:t>سرورهایی به منظور تعادل بار و تحمل پذیری </a:t>
            </a:r>
            <a:r>
              <a:rPr lang="fa-IR" sz="2800" dirty="0" smtClean="0">
                <a:solidFill>
                  <a:schemeClr val="tx1"/>
                </a:solidFill>
                <a:cs typeface="B Nazanin" panose="00000400000000000000" pitchFamily="2" charset="-78"/>
              </a:rPr>
              <a:t>خطا) </a:t>
            </a:r>
            <a:r>
              <a:rPr lang="fa-IR" sz="2800" dirty="0">
                <a:solidFill>
                  <a:schemeClr val="tx1"/>
                </a:solidFill>
                <a:cs typeface="B Nazanin" panose="00000400000000000000" pitchFamily="2" charset="-78"/>
              </a:rPr>
              <a:t>جهت استفاده از شرایط سیاست های امنیتی شخصی شده تخصیص داده می شوند. سرور مسئولیت ارسال و دریافت تائیدیه </a:t>
            </a:r>
            <a:r>
              <a:rPr lang="fa-IR" sz="2800" dirty="0" smtClean="0">
                <a:solidFill>
                  <a:schemeClr val="tx1"/>
                </a:solidFill>
                <a:cs typeface="B Nazanin" panose="00000400000000000000" pitchFamily="2" charset="-78"/>
              </a:rPr>
              <a:t>های</a:t>
            </a:r>
            <a:r>
              <a:rPr lang="en-US" sz="2800" dirty="0" smtClean="0">
                <a:solidFill>
                  <a:schemeClr val="tx1"/>
                </a:solidFill>
                <a:cs typeface="B Nazanin" panose="00000400000000000000" pitchFamily="2" charset="-78"/>
              </a:rPr>
              <a:t>SMS </a:t>
            </a:r>
            <a:r>
              <a:rPr lang="fa-IR" sz="2800" dirty="0" smtClean="0">
                <a:solidFill>
                  <a:schemeClr val="tx1"/>
                </a:solidFill>
                <a:cs typeface="B Nazanin" panose="00000400000000000000" pitchFamily="2" charset="-78"/>
              </a:rPr>
              <a:t> و </a:t>
            </a:r>
            <a:r>
              <a:rPr lang="fa-IR" sz="2800" dirty="0">
                <a:solidFill>
                  <a:schemeClr val="tx1"/>
                </a:solidFill>
                <a:cs typeface="B Nazanin" panose="00000400000000000000" pitchFamily="2" charset="-78"/>
              </a:rPr>
              <a:t>ارسال تراکنش های برگشتی به کارت های اعتباری را نیز برعهده دارد. </a:t>
            </a:r>
            <a:r>
              <a:rPr lang="fa-IR" sz="2800" dirty="0" smtClean="0">
                <a:solidFill>
                  <a:schemeClr val="tx1"/>
                </a:solidFill>
                <a:cs typeface="B Nazanin" panose="00000400000000000000" pitchFamily="2" charset="-78"/>
              </a:rPr>
              <a:t>افراد </a:t>
            </a:r>
            <a:r>
              <a:rPr lang="fa-IR" sz="2800" dirty="0">
                <a:solidFill>
                  <a:schemeClr val="tx1"/>
                </a:solidFill>
                <a:cs typeface="B Nazanin" panose="00000400000000000000" pitchFamily="2" charset="-78"/>
              </a:rPr>
              <a:t>و نمایندگان شرکتی که از این روش استفاده می کنند، بعد از پر کردن فرم های مربوطه در شعب بانکی تائید می شوند.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9" y="3449694"/>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عملکرد</a:t>
            </a:r>
            <a:endParaRPr lang="en-US" sz="2200" dirty="0">
              <a:cs typeface="B Nazanin" panose="00000400000000000000" pitchFamily="2" charset="-78"/>
            </a:endParaRPr>
          </a:p>
        </p:txBody>
      </p:sp>
    </p:spTree>
    <p:extLst>
      <p:ext uri="{BB962C8B-B14F-4D97-AF65-F5344CB8AC3E}">
        <p14:creationId xmlns:p14="http://schemas.microsoft.com/office/powerpoint/2010/main" val="34339001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414</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2017-10-07T10:12:14Z</dcterms:modified>
</cp:coreProperties>
</file>