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3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8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0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8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3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08B6-3C68-443D-8F55-B3AD0BC9A5A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03693" y="2288848"/>
            <a:ext cx="1963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نمونه ها و توصیف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541784" y="3119258"/>
            <a:ext cx="1973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ورشکستگی 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IPO</a:t>
            </a:r>
            <a:endParaRPr lang="en-US" sz="2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تعریف ورشکستگی </a:t>
            </a:r>
            <a:endParaRPr lang="fa-IR" sz="2800" b="1" u="sng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در اینجا از فایل رویدادهای </a:t>
            </a:r>
            <a:r>
              <a:rPr lang="en-US" sz="2800" dirty="0">
                <a:cs typeface="B Nazanin" panose="00000400000000000000" pitchFamily="2" charset="-78"/>
              </a:rPr>
              <a:t>CRSP</a:t>
            </a:r>
            <a:r>
              <a:rPr lang="fa-IR" sz="2800" dirty="0">
                <a:cs typeface="B Nazanin" panose="00000400000000000000" pitchFamily="2" charset="-78"/>
              </a:rPr>
              <a:t> برای </a:t>
            </a:r>
            <a:r>
              <a:rPr lang="fa-IR" sz="2800" dirty="0" smtClean="0">
                <a:cs typeface="B Nazanin" panose="00000400000000000000" pitchFamily="2" charset="-78"/>
              </a:rPr>
              <a:t>شناسایی</a:t>
            </a:r>
            <a:r>
              <a:rPr lang="en-US" sz="2800" dirty="0" smtClean="0">
                <a:cs typeface="B Nazanin" panose="00000400000000000000" pitchFamily="2" charset="-78"/>
              </a:rPr>
              <a:t>de </a:t>
            </a:r>
            <a:r>
              <a:rPr lang="en-US" sz="2800" dirty="0">
                <a:cs typeface="B Nazanin" panose="00000400000000000000" pitchFamily="2" charset="-78"/>
              </a:rPr>
              <a:t>listing </a:t>
            </a:r>
            <a:r>
              <a:rPr lang="fa-IR" sz="2800" dirty="0" smtClean="0">
                <a:cs typeface="B Nazanin" panose="00000400000000000000" pitchFamily="2" charset="-78"/>
              </a:rPr>
              <a:t> (</a:t>
            </a:r>
            <a:r>
              <a:rPr lang="fa-IR" sz="2800" dirty="0">
                <a:cs typeface="B Nazanin" panose="00000400000000000000" pitchFamily="2" charset="-78"/>
              </a:rPr>
              <a:t>لیست زدایی یا حذف از لیست) شرکتی برای شرکت های حاضر در نمونه استفاده می کنیم. اگر کدهای </a:t>
            </a:r>
            <a:r>
              <a:rPr lang="en-US" sz="2800" dirty="0">
                <a:cs typeface="B Nazanin" panose="00000400000000000000" pitchFamily="2" charset="-78"/>
              </a:rPr>
              <a:t>delisting CRSP</a:t>
            </a:r>
            <a:r>
              <a:rPr lang="fa-IR" sz="2800" dirty="0">
                <a:cs typeface="B Nazanin" panose="00000400000000000000" pitchFamily="2" charset="-78"/>
              </a:rPr>
              <a:t> در رنج 400 (نقدینگی ) یا رنج 500 (حذف شده) باشد آنگاه شرکت ها را در گروه ورشکسته طی پنج سال اول بعد از </a:t>
            </a:r>
            <a:r>
              <a:rPr lang="en-US" sz="2800" dirty="0">
                <a:cs typeface="B Nazanin" panose="00000400000000000000" pitchFamily="2" charset="-78"/>
              </a:rPr>
              <a:t>IPO</a:t>
            </a:r>
            <a:r>
              <a:rPr lang="fa-IR" sz="2800" dirty="0">
                <a:cs typeface="B Nazanin" panose="00000400000000000000" pitchFamily="2" charset="-78"/>
              </a:rPr>
              <a:t> رده بندی می کنیم، ، در این جریان شرکت هایی با کدهای 503- 501 </a:t>
            </a:r>
            <a:r>
              <a:rPr lang="ar-SA" sz="2800" dirty="0">
                <a:cs typeface="B Nazanin" panose="00000400000000000000" pitchFamily="2" charset="-78"/>
              </a:rPr>
              <a:t>و 573 حذف می شوند. سایر شرکت هایی که در طول سال ششم بعد از </a:t>
            </a:r>
            <a:r>
              <a:rPr lang="en-US" sz="2800" dirty="0">
                <a:cs typeface="B Nazanin" panose="00000400000000000000" pitchFamily="2" charset="-78"/>
              </a:rPr>
              <a:t>IPO</a:t>
            </a:r>
            <a:r>
              <a:rPr lang="fa-IR" sz="2800" dirty="0">
                <a:cs typeface="B Nazanin" panose="00000400000000000000" pitchFamily="2" charset="-78"/>
              </a:rPr>
              <a:t> ورشکسته نشدند ، در گروه غیر ورشکسته رده بندی می شوند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200000">
            <a:off x="9407151" y="3502335"/>
            <a:ext cx="384236" cy="25821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پیشینه تاریخی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326880" y="3947224"/>
            <a:ext cx="22400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پیش بینی ورشکستگی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3294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03693" y="2288848"/>
            <a:ext cx="1963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نمونه ها و توصیف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541784" y="3119258"/>
            <a:ext cx="1973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ورشکستگی 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IPO</a:t>
            </a:r>
            <a:endParaRPr lang="en-US" sz="2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شاخص های بر مبنای حسابداری ریسک ورشکستگی </a:t>
            </a:r>
            <a:endParaRPr lang="fa-IR" sz="2800" b="1" u="sng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600" dirty="0">
                <a:cs typeface="B Nazanin" panose="00000400000000000000" pitchFamily="2" charset="-78"/>
              </a:rPr>
              <a:t>سود ناخالص بالاتر </a:t>
            </a:r>
            <a:r>
              <a:rPr lang="en-US" sz="2600" dirty="0">
                <a:cs typeface="B Nazanin" panose="00000400000000000000" pitchFamily="2" charset="-78"/>
              </a:rPr>
              <a:t>(GM)</a:t>
            </a:r>
            <a:r>
              <a:rPr lang="fa-IR" sz="2600" dirty="0">
                <a:cs typeface="B Nazanin" panose="00000400000000000000" pitchFamily="2" charset="-78"/>
              </a:rPr>
              <a:t> یکی از شاخص های قدرت قیمت گذاری صرف شرکت وکارایی آنها در تولید و تحویل محصولات و خدمات می باشد. بنابراین انتظار می رود این متغیر رابطه منفی با ورشکستگی </a:t>
            </a:r>
            <a:r>
              <a:rPr lang="en-US" sz="2600" dirty="0">
                <a:cs typeface="B Nazanin" panose="00000400000000000000" pitchFamily="2" charset="-78"/>
              </a:rPr>
              <a:t>IPO</a:t>
            </a:r>
            <a:r>
              <a:rPr lang="fa-IR" sz="2600" dirty="0">
                <a:cs typeface="B Nazanin" panose="00000400000000000000" pitchFamily="2" charset="-78"/>
              </a:rPr>
              <a:t> داشته باشد. اگر هزینه های تبلیغات </a:t>
            </a:r>
            <a:r>
              <a:rPr lang="en-US" sz="2600" dirty="0">
                <a:cs typeface="B Nazanin" panose="00000400000000000000" pitchFamily="2" charset="-78"/>
              </a:rPr>
              <a:t>(</a:t>
            </a:r>
            <a:r>
              <a:rPr lang="en-US" sz="2600" dirty="0" err="1" smtClean="0">
                <a:cs typeface="B Nazanin" panose="00000400000000000000" pitchFamily="2" charset="-78"/>
              </a:rPr>
              <a:t>logAdvertising</a:t>
            </a:r>
            <a:r>
              <a:rPr lang="en-US" sz="2600" dirty="0" smtClean="0">
                <a:cs typeface="B Nazanin" panose="00000400000000000000" pitchFamily="2" charset="-78"/>
              </a:rPr>
              <a:t>)</a:t>
            </a:r>
            <a:r>
              <a:rPr lang="ar-SA" sz="2600" dirty="0" smtClean="0">
                <a:cs typeface="B Nazanin" panose="00000400000000000000" pitchFamily="2" charset="-78"/>
              </a:rPr>
              <a:t> </a:t>
            </a:r>
            <a:r>
              <a:rPr lang="ar-SA" sz="2600" dirty="0">
                <a:cs typeface="B Nazanin" panose="00000400000000000000" pitchFamily="2" charset="-78"/>
              </a:rPr>
              <a:t>بازتابی از سرمایه گذاری موفق در بخش دارایی های نامشهود نظیر لیست های مشتری و اسامی برند باشد، آنگاه انتظار داریم بین این متغیر و ریسک ورشکستگی ارتباط منفی وجود داشته باشد. اما بسیاری از شرکت های اینترنتی هزینه های زیادی صرف تبلیغات در طول سالهای اولیه ترقی و شکوفایی اینترنتی می کنند که در این مورد ارزش های بالاتر </a:t>
            </a:r>
            <a:r>
              <a:rPr lang="en-US" sz="2600" dirty="0" err="1">
                <a:cs typeface="B Nazanin" panose="00000400000000000000" pitchFamily="2" charset="-78"/>
              </a:rPr>
              <a:t>logAdvertising</a:t>
            </a:r>
            <a:r>
              <a:rPr lang="ar-SA" sz="2600" dirty="0">
                <a:cs typeface="B Nazanin" panose="00000400000000000000" pitchFamily="2" charset="-78"/>
              </a:rPr>
              <a:t> با ریسک ورشکستگی ارزش مثبتی دارد</a:t>
            </a:r>
            <a:r>
              <a:rPr lang="ar-SA" sz="2600" dirty="0" smtClean="0">
                <a:cs typeface="B Nazanin" panose="00000400000000000000" pitchFamily="2" charset="-78"/>
              </a:rPr>
              <a:t>.</a:t>
            </a:r>
            <a:endParaRPr lang="en-US" sz="26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200000">
            <a:off x="9407151" y="3502335"/>
            <a:ext cx="384236" cy="25821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پیشینه تاریخی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326880" y="3947224"/>
            <a:ext cx="22400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پیش بینی ورشکستگی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17706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50277" y="2288848"/>
            <a:ext cx="1916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نمونه ها و توصیف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541784" y="3119258"/>
            <a:ext cx="1973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ورشکستگی 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IPO</a:t>
            </a:r>
            <a:endParaRPr lang="en-US" sz="2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800" dirty="0" smtClean="0">
                <a:cs typeface="B Nazanin" panose="00000400000000000000" pitchFamily="2" charset="-78"/>
              </a:rPr>
              <a:t>انتظار </a:t>
            </a:r>
            <a:r>
              <a:rPr lang="ar-SA" sz="2800" dirty="0">
                <a:cs typeface="B Nazanin" panose="00000400000000000000" pitchFamily="2" charset="-78"/>
              </a:rPr>
              <a:t>داریم شرکت هایی که هزینه بیشتری صرف تحقیق و توسعه در زمان </a:t>
            </a:r>
            <a:r>
              <a:rPr lang="en-US" sz="2800" dirty="0">
                <a:cs typeface="B Nazanin" panose="00000400000000000000" pitchFamily="2" charset="-78"/>
              </a:rPr>
              <a:t>IPO</a:t>
            </a:r>
            <a:r>
              <a:rPr lang="fa-IR" sz="2800" dirty="0">
                <a:cs typeface="B Nazanin" panose="00000400000000000000" pitchFamily="2" charset="-78"/>
              </a:rPr>
              <a:t> می کنند در جریان توسعه محصولاتشان جلوتر بوده و اینکه معیارهای بر مبنای تحقیق و توسعه اولیه را به منظور نیل به سطوح بالاتر سرمایه پیش از </a:t>
            </a:r>
            <a:r>
              <a:rPr lang="en-US" sz="2800" dirty="0">
                <a:cs typeface="B Nazanin" panose="00000400000000000000" pitchFamily="2" charset="-78"/>
              </a:rPr>
              <a:t>IPO</a:t>
            </a:r>
            <a:r>
              <a:rPr lang="fa-IR" sz="2800" dirty="0">
                <a:cs typeface="B Nazanin" panose="00000400000000000000" pitchFamily="2" charset="-78"/>
              </a:rPr>
              <a:t> را با موفقیت برآورده کرده اند. از اینترو انتظار داریم بین هزینه های تحقیق و توسعه </a:t>
            </a:r>
            <a:r>
              <a:rPr lang="en-US" sz="2800" dirty="0">
                <a:cs typeface="B Nazanin" panose="00000400000000000000" pitchFamily="2" charset="-78"/>
              </a:rPr>
              <a:t>(</a:t>
            </a:r>
            <a:r>
              <a:rPr lang="en-US" sz="2800" dirty="0" err="1">
                <a:cs typeface="B Nazanin" panose="00000400000000000000" pitchFamily="2" charset="-78"/>
              </a:rPr>
              <a:t>logRD</a:t>
            </a:r>
            <a:r>
              <a:rPr lang="en-US" sz="2800" dirty="0">
                <a:cs typeface="B Nazanin" panose="00000400000000000000" pitchFamily="2" charset="-78"/>
              </a:rPr>
              <a:t>)</a:t>
            </a:r>
            <a:r>
              <a:rPr lang="ar-SA" sz="2800" dirty="0">
                <a:cs typeface="B Nazanin" panose="00000400000000000000" pitchFamily="2" charset="-78"/>
              </a:rPr>
              <a:t> با ورشکستگی ارتباط منفی وجود داشته باشد که با اظهارات </a:t>
            </a:r>
            <a:r>
              <a:rPr lang="en-US" sz="2800" dirty="0">
                <a:cs typeface="B Nazanin" panose="00000400000000000000" pitchFamily="2" charset="-78"/>
              </a:rPr>
              <a:t>Demers</a:t>
            </a:r>
            <a:r>
              <a:rPr lang="ar-SA" sz="2800" dirty="0">
                <a:cs typeface="B Nazanin" panose="00000400000000000000" pitchFamily="2" charset="-78"/>
              </a:rPr>
              <a:t> و </a:t>
            </a:r>
            <a:r>
              <a:rPr lang="en-US" sz="2800" dirty="0" err="1">
                <a:cs typeface="B Nazanin" panose="00000400000000000000" pitchFamily="2" charset="-78"/>
              </a:rPr>
              <a:t>Joos</a:t>
            </a:r>
            <a:r>
              <a:rPr lang="ar-SA" sz="2800" dirty="0">
                <a:cs typeface="B Nazanin" panose="00000400000000000000" pitchFamily="2" charset="-78"/>
              </a:rPr>
              <a:t> همخوانی دارد، آنها این نتیجه را مستقیماً برای نمونه </a:t>
            </a:r>
            <a:r>
              <a:rPr lang="en-US" sz="2800" dirty="0">
                <a:cs typeface="B Nazanin" panose="00000400000000000000" pitchFamily="2" charset="-78"/>
              </a:rPr>
              <a:t>IPO</a:t>
            </a:r>
            <a:r>
              <a:rPr lang="fa-IR" sz="2800" dirty="0">
                <a:cs typeface="B Nazanin" panose="00000400000000000000" pitchFamily="2" charset="-78"/>
              </a:rPr>
              <a:t> های پیشرفته ثبت می کنند و همچنین با اظهارات </a:t>
            </a:r>
            <a:r>
              <a:rPr lang="en-US" sz="2800" dirty="0" err="1">
                <a:cs typeface="B Nazanin" panose="00000400000000000000" pitchFamily="2" charset="-78"/>
              </a:rPr>
              <a:t>Guo</a:t>
            </a:r>
            <a:r>
              <a:rPr lang="ar-SA" sz="2800" dirty="0">
                <a:cs typeface="B Nazanin" panose="00000400000000000000" pitchFamily="2" charset="-78"/>
              </a:rPr>
              <a:t> همخوانی دارد که نشان می دهند بین تحقیق و توسعه با عملکرد بلند مدت برای </a:t>
            </a:r>
            <a:r>
              <a:rPr lang="en-US" sz="2800" dirty="0">
                <a:cs typeface="B Nazanin" panose="00000400000000000000" pitchFamily="2" charset="-78"/>
              </a:rPr>
              <a:t>IPO</a:t>
            </a:r>
            <a:r>
              <a:rPr lang="fa-IR" sz="2800" dirty="0">
                <a:cs typeface="B Nazanin" panose="00000400000000000000" pitchFamily="2" charset="-78"/>
              </a:rPr>
              <a:t> های آمریکایی که قبل از سالهای حباب عمومی شده اند، ارتباط مثبتی وجود دارد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200000">
            <a:off x="9407151" y="3502335"/>
            <a:ext cx="384236" cy="25821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پیشینه تاریخی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326880" y="3947224"/>
            <a:ext cx="22400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پیش بینی ورشکستگی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9473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541784" y="2288848"/>
            <a:ext cx="2025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نمونه ها و توصیف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541784" y="3119258"/>
            <a:ext cx="1973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ورشکستگی 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IPO</a:t>
            </a:r>
            <a:endParaRPr lang="en-US" sz="2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سایر عوامل تعیین کننده انتخابی برای ورشکستگی </a:t>
            </a:r>
            <a:endParaRPr lang="fa-IR" sz="2800" b="1" u="sng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600" dirty="0">
                <a:cs typeface="B Nazanin" panose="00000400000000000000" pitchFamily="2" charset="-78"/>
              </a:rPr>
              <a:t>ما همچنین تعدادی دیگر ازمتغیرهای انتخابی برای تبیین ورشکستگی های شرکت های اینترنتی عمومی من جمله پروکسی </a:t>
            </a:r>
            <a:r>
              <a:rPr lang="fa-IR" sz="2600" dirty="0" smtClean="0">
                <a:cs typeface="B Nazanin" panose="00000400000000000000" pitchFamily="2" charset="-78"/>
              </a:rPr>
              <a:t>برای </a:t>
            </a:r>
            <a:r>
              <a:rPr lang="fa-IR" sz="2600" dirty="0">
                <a:cs typeface="B Nazanin" panose="00000400000000000000" pitchFamily="2" charset="-78"/>
              </a:rPr>
              <a:t>قیمت گذاری </a:t>
            </a:r>
            <a:r>
              <a:rPr lang="en-US" sz="2600" dirty="0" smtClean="0">
                <a:cs typeface="B Nazanin" panose="00000400000000000000" pitchFamily="2" charset="-78"/>
              </a:rPr>
              <a:t>IPO</a:t>
            </a:r>
            <a:r>
              <a:rPr lang="fa-IR" sz="2600" dirty="0" smtClean="0">
                <a:cs typeface="B Nazanin" panose="00000400000000000000" pitchFamily="2" charset="-78"/>
              </a:rPr>
              <a:t>، </a:t>
            </a:r>
            <a:r>
              <a:rPr lang="fa-IR" sz="2600" dirty="0">
                <a:cs typeface="B Nazanin" panose="00000400000000000000" pitchFamily="2" charset="-78"/>
              </a:rPr>
              <a:t>دلالی و مشخصه های شرکت و همچنین نقش واسطه های اطلاعاتی متخصص را در نظرمی گیریم. بر اساس مطالعات قبل، قیمت پیشنهادی </a:t>
            </a:r>
            <a:r>
              <a:rPr lang="en-US" sz="2600" dirty="0">
                <a:cs typeface="B Nazanin" panose="00000400000000000000" pitchFamily="2" charset="-78"/>
              </a:rPr>
              <a:t>IPO</a:t>
            </a:r>
            <a:r>
              <a:rPr lang="fa-IR" sz="2600" dirty="0">
                <a:cs typeface="B Nazanin" panose="00000400000000000000" pitchFamily="2" charset="-78"/>
              </a:rPr>
              <a:t> به ازای هر سهم </a:t>
            </a:r>
            <a:r>
              <a:rPr lang="en-US" sz="2600" dirty="0">
                <a:cs typeface="B Nazanin" panose="00000400000000000000" pitchFamily="2" charset="-78"/>
              </a:rPr>
              <a:t>(offer price)</a:t>
            </a:r>
            <a:r>
              <a:rPr lang="ar-SA" sz="2600" dirty="0">
                <a:cs typeface="B Nazanin" panose="00000400000000000000" pitchFamily="2" charset="-78"/>
              </a:rPr>
              <a:t> را لحاظ کرده و انتظار داریم بین این متغیر با ورشکستگی رابطه معکوسی وجود داشته باشد. </a:t>
            </a:r>
            <a:r>
              <a:rPr lang="en-US" sz="2600" dirty="0">
                <a:cs typeface="B Nazanin" panose="00000400000000000000" pitchFamily="2" charset="-78"/>
              </a:rPr>
              <a:t>day initial returns IPO</a:t>
            </a:r>
            <a:r>
              <a:rPr lang="fa-IR" sz="2600" dirty="0">
                <a:cs typeface="B Nazanin" panose="00000400000000000000" pitchFamily="2" charset="-78"/>
              </a:rPr>
              <a:t> که در قالب افزایش از قیمت پیشنهادی به قیمت پایان دوره در روز اول تجارت تعریف شده است، با ریسک </a:t>
            </a:r>
            <a:r>
              <a:rPr lang="en-US" sz="2600" dirty="0">
                <a:cs typeface="B Nazanin" panose="00000400000000000000" pitchFamily="2" charset="-78"/>
              </a:rPr>
              <a:t>IPO</a:t>
            </a:r>
            <a:r>
              <a:rPr lang="fa-IR" sz="2600" dirty="0">
                <a:cs typeface="B Nazanin" panose="00000400000000000000" pitchFamily="2" charset="-78"/>
              </a:rPr>
              <a:t> ارتباط دارد. اگر این متغیر برخی از مفاهیم عدم قطعیت ارزیابی از تاریخ </a:t>
            </a:r>
            <a:r>
              <a:rPr lang="en-US" sz="2600" dirty="0">
                <a:cs typeface="B Nazanin" panose="00000400000000000000" pitchFamily="2" charset="-78"/>
              </a:rPr>
              <a:t>IPO</a:t>
            </a:r>
            <a:r>
              <a:rPr lang="fa-IR" sz="2600" dirty="0">
                <a:cs typeface="B Nazanin" panose="00000400000000000000" pitchFamily="2" charset="-78"/>
              </a:rPr>
              <a:t> را کنترل کند، آنگاه انتظار می رود بین این پروکسی ریسک با احتمال ورشکستگی </a:t>
            </a:r>
            <a:r>
              <a:rPr lang="en-US" sz="2600" dirty="0">
                <a:cs typeface="B Nazanin" panose="00000400000000000000" pitchFamily="2" charset="-78"/>
              </a:rPr>
              <a:t>IPO</a:t>
            </a:r>
            <a:r>
              <a:rPr lang="fa-IR" sz="2600" dirty="0">
                <a:cs typeface="B Nazanin" panose="00000400000000000000" pitchFamily="2" charset="-78"/>
              </a:rPr>
              <a:t> ارتباط مثبتی وجود داشته باشد</a:t>
            </a:r>
            <a:r>
              <a:rPr lang="fa-IR" sz="2600" dirty="0" smtClean="0">
                <a:cs typeface="B Nazanin" panose="00000400000000000000" pitchFamily="2" charset="-78"/>
              </a:rPr>
              <a:t>.</a:t>
            </a:r>
            <a:endParaRPr lang="en-US" sz="26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200000">
            <a:off x="9407151" y="3502335"/>
            <a:ext cx="384236" cy="25821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پیشینه تاریخی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326880" y="3947224"/>
            <a:ext cx="22400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پیش بینی ورشکستگی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5208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570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Khastkhodaei;madsg.com</dc:creator>
  <dc:description>madsg.com</dc:description>
  <cp:lastModifiedBy>8p</cp:lastModifiedBy>
  <cp:revision>28</cp:revision>
  <dcterms:created xsi:type="dcterms:W3CDTF">2014-08-21T14:23:12Z</dcterms:created>
  <dcterms:modified xsi:type="dcterms:W3CDTF">2017-09-25T08:13:24Z</dcterms:modified>
</cp:coreProperties>
</file>