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مقدمه</a:t>
            </a:r>
            <a:endParaRPr lang="en-US" sz="2200" b="1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صفات تفکرها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87544" y="3119258"/>
            <a:ext cx="2027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600" b="1" dirty="0" smtClean="0">
                <a:cs typeface="B Nazanin" panose="00000400000000000000" pitchFamily="2" charset="-78"/>
              </a:rPr>
              <a:t>YCREATIVE-CRITICALS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پایایی و اعتبار تست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نتیجه گیری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</a:t>
            </a:r>
          </a:p>
          <a:p>
            <a:pPr algn="ctr" rtl="1"/>
            <a:r>
              <a:rPr lang="fa-I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پایایی و اعتبار تست 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YCREATIVE-CRITICALS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11575" y="4285144"/>
            <a:ext cx="384236" cy="25821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تفکر انتقادی و خلاق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336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مقدمه</a:t>
            </a:r>
            <a:endParaRPr lang="en-US" sz="2200" b="1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صفات تفکرها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92622" y="3119258"/>
            <a:ext cx="20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dirty="0" smtClean="0">
                <a:cs typeface="B Nazanin" panose="00000400000000000000" pitchFamily="2" charset="-78"/>
              </a:rPr>
              <a:t>YCREATIVE-CRITICALS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نتیجه گیری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آیتم های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تست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YCREATIVE-CRITICALS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براساس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این اصل منطقی تنظیم شدند که هر دو سبک تفکر را با استفاده از نمرات می توان شناسایی، کمیت سنجی و نشان داد. برای تامین این فرضیات، پرسشنامه بکاررفته برای اندازه گیری بایستی با تستهای اعتبار و پایایی مطابقت داشته باشد.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4530" y="4258838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تفکر انتقادی و خلاق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98615" y="4051488"/>
            <a:ext cx="20251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پایایی و اعتبار تست 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25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مقدمه</a:t>
            </a:r>
            <a:endParaRPr lang="en-US" sz="2200" b="1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صفات تفکرها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dirty="0" smtClean="0">
                <a:cs typeface="B Nazanin" panose="00000400000000000000" pitchFamily="2" charset="-78"/>
              </a:rPr>
              <a:t>YCREATIVE-CRITICALS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نتیجه گیری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پایایی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600" dirty="0">
                <a:cs typeface="B Nazanin" panose="00000400000000000000" pitchFamily="2" charset="-78"/>
              </a:rPr>
              <a:t>پایایی بازآزمایی تست </a:t>
            </a:r>
            <a:r>
              <a:rPr lang="en-US" sz="2600" dirty="0" smtClean="0">
                <a:cs typeface="B Nazanin" panose="00000400000000000000" pitchFamily="2" charset="-78"/>
              </a:rPr>
              <a:t>YCREATIVE-CRITICALS</a:t>
            </a:r>
            <a:r>
              <a:rPr lang="fa-IR" sz="2600" b="1" dirty="0" smtClean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در </a:t>
            </a:r>
            <a:r>
              <a:rPr lang="ar-SA" sz="2600" dirty="0">
                <a:cs typeface="B Nazanin" panose="00000400000000000000" pitchFamily="2" charset="-78"/>
              </a:rPr>
              <a:t>دو مطالعه بررسی و اجرا گردید. </a:t>
            </a:r>
            <a:r>
              <a:rPr lang="ar-SA" sz="2600" dirty="0" smtClean="0">
                <a:cs typeface="B Nazanin" panose="00000400000000000000" pitchFamily="2" charset="-78"/>
              </a:rPr>
              <a:t>، </a:t>
            </a:r>
            <a:r>
              <a:rPr lang="en-US" sz="2600" dirty="0" smtClean="0">
                <a:cs typeface="B Nazanin" panose="00000400000000000000" pitchFamily="2" charset="-78"/>
              </a:rPr>
              <a:t>Chua</a:t>
            </a:r>
            <a:r>
              <a:rPr lang="en-US" sz="2600" dirty="0">
                <a:cs typeface="B Nazanin" panose="00000400000000000000" pitchFamily="2" charset="-78"/>
              </a:rPr>
              <a:t>, </a:t>
            </a:r>
            <a:r>
              <a:rPr lang="en-US" sz="2600" dirty="0" err="1">
                <a:cs typeface="B Nazanin" panose="00000400000000000000" pitchFamily="2" charset="-78"/>
              </a:rPr>
              <a:t>Komari</a:t>
            </a:r>
            <a:r>
              <a:rPr lang="en-US" sz="2600" dirty="0">
                <a:cs typeface="B Nazanin" panose="00000400000000000000" pitchFamily="2" charset="-78"/>
              </a:rPr>
              <a:t>, </a:t>
            </a:r>
            <a:r>
              <a:rPr lang="en-US" sz="2600" dirty="0" err="1">
                <a:cs typeface="B Nazanin" panose="00000400000000000000" pitchFamily="2" charset="-78"/>
              </a:rPr>
              <a:t>Amirruddin</a:t>
            </a:r>
            <a:r>
              <a:rPr lang="en-US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و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en-US" sz="2600" dirty="0" err="1" smtClean="0">
                <a:cs typeface="B Nazanin" panose="00000400000000000000" pitchFamily="2" charset="-78"/>
              </a:rPr>
              <a:t>Rorlinda</a:t>
            </a:r>
            <a:r>
              <a:rPr lang="ar-SA" sz="2600" dirty="0" smtClean="0">
                <a:cs typeface="B Nazanin" panose="00000400000000000000" pitchFamily="2" charset="-78"/>
              </a:rPr>
              <a:t>281 </a:t>
            </a:r>
            <a:r>
              <a:rPr lang="ar-SA" sz="2600" dirty="0">
                <a:cs typeface="B Nazanin" panose="00000400000000000000" pitchFamily="2" charset="-78"/>
              </a:rPr>
              <a:t>دانش آموز از برنامه تربیت معلم را تست و همان دانش آموزان را سه ماه بعد در </a:t>
            </a:r>
            <a:r>
              <a:rPr lang="en-US" sz="2600" dirty="0">
                <a:cs typeface="B Nazanin" panose="00000400000000000000" pitchFamily="2" charset="-78"/>
              </a:rPr>
              <a:t>YCREATIVE-CRITICALS</a:t>
            </a:r>
            <a:r>
              <a:rPr lang="ar-SA" sz="2600" dirty="0">
                <a:cs typeface="B Nazanin" panose="00000400000000000000" pitchFamily="2" charset="-78"/>
              </a:rPr>
              <a:t> مجدداً تست </a:t>
            </a:r>
            <a:r>
              <a:rPr lang="ar-SA" sz="2600" dirty="0" smtClean="0">
                <a:cs typeface="B Nazanin" panose="00000400000000000000" pitchFamily="2" charset="-78"/>
              </a:rPr>
              <a:t>کردند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(</a:t>
            </a:r>
            <a:r>
              <a:rPr lang="ar-SA" sz="2600" dirty="0">
                <a:cs typeface="B Nazanin" panose="00000400000000000000" pitchFamily="2" charset="-78"/>
              </a:rPr>
              <a:t>بازآزمایی). ضرایب پایایی گشتاوری </a:t>
            </a:r>
            <a:r>
              <a:rPr lang="en-US" sz="2600" dirty="0">
                <a:cs typeface="B Nazanin" panose="00000400000000000000" pitchFamily="2" charset="-78"/>
              </a:rPr>
              <a:t>.90</a:t>
            </a:r>
            <a:r>
              <a:rPr lang="fa-IR" sz="2600" dirty="0">
                <a:cs typeface="B Nazanin" panose="00000400000000000000" pitchFamily="2" charset="-78"/>
              </a:rPr>
              <a:t> (نمره کل) ، </a:t>
            </a:r>
            <a:r>
              <a:rPr lang="en-US" sz="2600" dirty="0">
                <a:cs typeface="B Nazanin" panose="00000400000000000000" pitchFamily="2" charset="-78"/>
              </a:rPr>
              <a:t>.81 </a:t>
            </a:r>
            <a:r>
              <a:rPr lang="fa-IR" sz="2600" dirty="0">
                <a:cs typeface="B Nazanin" panose="00000400000000000000" pitchFamily="2" charset="-78"/>
              </a:rPr>
              <a:t>(سبک تفکر انتقادی)، و </a:t>
            </a:r>
            <a:r>
              <a:rPr lang="en-US" sz="2600" dirty="0">
                <a:cs typeface="B Nazanin" panose="00000400000000000000" pitchFamily="2" charset="-78"/>
              </a:rPr>
              <a:t>.85</a:t>
            </a:r>
            <a:r>
              <a:rPr lang="fa-IR" sz="2600" dirty="0">
                <a:cs typeface="B Nazanin" panose="00000400000000000000" pitchFamily="2" charset="-78"/>
              </a:rPr>
              <a:t> ( سبک تفکر خلاق) بود که همگی در سطح معناداری  </a:t>
            </a:r>
            <a:r>
              <a:rPr lang="en-US" sz="2600" dirty="0">
                <a:cs typeface="B Nazanin" panose="00000400000000000000" pitchFamily="2" charset="-78"/>
              </a:rPr>
              <a:t>p&lt;0.1</a:t>
            </a:r>
            <a:r>
              <a:rPr lang="ar-SA" sz="2600" dirty="0">
                <a:cs typeface="B Nazanin" panose="00000400000000000000" pitchFamily="2" charset="-78"/>
              </a:rPr>
              <a:t> بدست آمدند. تست دوم روی 23 دانش آموز فرم ششم ( 18 ساله) از دبیرستان </a:t>
            </a:r>
            <a:r>
              <a:rPr lang="en-US" sz="2600" dirty="0">
                <a:cs typeface="B Nazanin" panose="00000400000000000000" pitchFamily="2" charset="-78"/>
              </a:rPr>
              <a:t>Seri </a:t>
            </a:r>
            <a:r>
              <a:rPr lang="en-US" sz="2600" dirty="0" err="1">
                <a:cs typeface="B Nazanin" panose="00000400000000000000" pitchFamily="2" charset="-78"/>
              </a:rPr>
              <a:t>serdang</a:t>
            </a:r>
            <a:r>
              <a:rPr lang="ar-SA" sz="2600" dirty="0">
                <a:cs typeface="B Nazanin" panose="00000400000000000000" pitchFamily="2" charset="-78"/>
              </a:rPr>
              <a:t> در رنج شش ماه اجرا گردید. ضرایب پایایی گشتاوری به ترتیب </a:t>
            </a:r>
            <a:r>
              <a:rPr lang="en-US" sz="2600" dirty="0">
                <a:cs typeface="B Nazanin" panose="00000400000000000000" pitchFamily="2" charset="-78"/>
              </a:rPr>
              <a:t>.91</a:t>
            </a:r>
            <a:r>
              <a:rPr lang="fa-IR" sz="2600" dirty="0">
                <a:cs typeface="B Nazanin" panose="00000400000000000000" pitchFamily="2" charset="-78"/>
              </a:rPr>
              <a:t> (سبک تفکر خلاق) و </a:t>
            </a:r>
            <a:r>
              <a:rPr lang="en-US" sz="2600" dirty="0">
                <a:cs typeface="B Nazanin" panose="00000400000000000000" pitchFamily="2" charset="-78"/>
              </a:rPr>
              <a:t>.87</a:t>
            </a:r>
            <a:r>
              <a:rPr lang="fa-IR" sz="2600" dirty="0">
                <a:cs typeface="B Nazanin" panose="00000400000000000000" pitchFamily="2" charset="-78"/>
              </a:rPr>
              <a:t>( سبک تفکر انتقادی) هر دو در سطح معناداری </a:t>
            </a:r>
            <a:r>
              <a:rPr lang="en-US" sz="2600" dirty="0">
                <a:cs typeface="B Nazanin" panose="00000400000000000000" pitchFamily="2" charset="-78"/>
              </a:rPr>
              <a:t>P&lt;0.1</a:t>
            </a:r>
            <a:r>
              <a:rPr lang="ar-SA" sz="2600" dirty="0">
                <a:cs typeface="B Nazanin" panose="00000400000000000000" pitchFamily="2" charset="-78"/>
              </a:rPr>
              <a:t> بودند</a:t>
            </a:r>
            <a:r>
              <a:rPr lang="ar-SA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78770" y="4291449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تفکر انتقادی و خلاق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پایایی و اعتبار تست 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01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مقدمه</a:t>
            </a:r>
            <a:endParaRPr lang="en-US" sz="2200" b="1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صفات تفکرها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dirty="0" smtClean="0">
                <a:cs typeface="B Nazanin" panose="00000400000000000000" pitchFamily="2" charset="-78"/>
              </a:rPr>
              <a:t>YCREATIVE-CRITICALS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نتیجه گیری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اعتبار محتوا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آیتم های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تست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YCREATIVE-CRITICALS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با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تلاش برای تبدیل نظریه ها و یافته های تحقیق در رابطه با تفکر خلاق و انتقادی به فرمت تست چند گزینه ای تنظیم شدند، که هر گزینه سبک تفکر انتقادی یا خلاق را نشان می دهد. تست اصلی از 40 آیتم تشکیل می شد که 6 آیتم براساس داده های تحلیل آیتم حذف شده و بدین طریق 34 آیتم باقی ماند.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78770" y="428217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تفکر انتقادی و خلاق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پایایی و اعتبار تست 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77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329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30</cp:revision>
  <dcterms:created xsi:type="dcterms:W3CDTF">2014-08-21T14:23:12Z</dcterms:created>
  <dcterms:modified xsi:type="dcterms:W3CDTF">2017-09-18T08:07:59Z</dcterms:modified>
</cp:coreProperties>
</file>