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6608B6-3C68-443D-8F55-B3AD0BC9A5A8}" type="datetimeFigureOut">
              <a:rPr lang="en-US" smtClean="0"/>
              <a:t>8/26/2017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2762170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6608B6-3C68-443D-8F55-B3AD0BC9A5A8}" type="datetimeFigureOut">
              <a:rPr lang="en-US" smtClean="0"/>
              <a:t>8/26/2017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3225238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6608B6-3C68-443D-8F55-B3AD0BC9A5A8}" type="datetimeFigureOut">
              <a:rPr lang="en-US" smtClean="0"/>
              <a:t>8/26/2017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3679088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6608B6-3C68-443D-8F55-B3AD0BC9A5A8}" type="datetimeFigureOut">
              <a:rPr lang="en-US" smtClean="0"/>
              <a:t>8/26/2017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420874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6608B6-3C68-443D-8F55-B3AD0BC9A5A8}" type="datetimeFigureOut">
              <a:rPr lang="en-US" smtClean="0"/>
              <a:t>8/26/2017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2495238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6608B6-3C68-443D-8F55-B3AD0BC9A5A8}" type="datetimeFigureOut">
              <a:rPr lang="en-US" smtClean="0"/>
              <a:t>8/26/2017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1955704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6608B6-3C68-443D-8F55-B3AD0BC9A5A8}" type="datetimeFigureOut">
              <a:rPr lang="en-US" smtClean="0"/>
              <a:t>8/26/2017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1572904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6608B6-3C68-443D-8F55-B3AD0BC9A5A8}" type="datetimeFigureOut">
              <a:rPr lang="en-US" smtClean="0"/>
              <a:t>8/26/2017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2891982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6608B6-3C68-443D-8F55-B3AD0BC9A5A8}" type="datetimeFigureOut">
              <a:rPr lang="en-US" smtClean="0"/>
              <a:t>8/26/2017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232493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6608B6-3C68-443D-8F55-B3AD0BC9A5A8}" type="datetimeFigureOut">
              <a:rPr lang="en-US" smtClean="0"/>
              <a:t>8/26/2017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678548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6608B6-3C68-443D-8F55-B3AD0BC9A5A8}" type="datetimeFigureOut">
              <a:rPr lang="en-US" smtClean="0"/>
              <a:t>8/26/2017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684926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6608B6-3C68-443D-8F55-B3AD0BC9A5A8}" type="datetimeFigureOut">
              <a:rPr lang="en-US" smtClean="0"/>
              <a:t>8/26/2017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3FF22-A95F-4F53-AAEF-FF7BF90C33A8}" type="slidenum">
              <a:rPr lang="en-US" smtClean="0"/>
              <a:t>‹#›</a:t>
            </a:fld>
            <a:endParaRPr lang="en-US"/>
          </a:p>
        </p:txBody>
      </p:sp>
    </p:spTree>
    <p:extLst>
      <p:ext uri="{BB962C8B-B14F-4D97-AF65-F5344CB8AC3E}">
        <p14:creationId xmlns:p14="http://schemas.microsoft.com/office/powerpoint/2010/main" val="416691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flipH="1">
            <a:off x="9650278" y="542440"/>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5" name="Flowchart: Delay 4"/>
          <p:cNvSpPr/>
          <p:nvPr/>
        </p:nvSpPr>
        <p:spPr>
          <a:xfrm rot="5400000">
            <a:off x="11672804" y="423741"/>
            <a:ext cx="635430" cy="836908"/>
          </a:xfrm>
          <a:prstGeom prst="flowChartDelay">
            <a:avLst/>
          </a:prstGeom>
          <a:solidFill>
            <a:schemeClr val="bg1">
              <a:lumMod val="95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TextBox 7"/>
          <p:cNvSpPr txBox="1"/>
          <p:nvPr/>
        </p:nvSpPr>
        <p:spPr>
          <a:xfrm>
            <a:off x="9996400" y="580439"/>
            <a:ext cx="1570495" cy="430887"/>
          </a:xfrm>
          <a:prstGeom prst="rect">
            <a:avLst/>
          </a:prstGeom>
          <a:noFill/>
        </p:spPr>
        <p:txBody>
          <a:bodyPr wrap="square" rtlCol="0">
            <a:spAutoFit/>
          </a:bodyPr>
          <a:lstStyle/>
          <a:p>
            <a:pPr algn="r" rtl="1"/>
            <a:r>
              <a:rPr lang="fa-IR" sz="2200" dirty="0" smtClean="0">
                <a:cs typeface="B Nazanin" panose="00000400000000000000" pitchFamily="2" charset="-78"/>
              </a:rPr>
              <a:t>چکیده</a:t>
            </a:r>
            <a:endParaRPr lang="en-US" sz="2200" dirty="0">
              <a:cs typeface="B Nazanin" panose="00000400000000000000" pitchFamily="2" charset="-78"/>
            </a:endParaRPr>
          </a:p>
        </p:txBody>
      </p:sp>
      <p:cxnSp>
        <p:nvCxnSpPr>
          <p:cNvPr id="9" name="Straight Connector 8"/>
          <p:cNvCxnSpPr/>
          <p:nvPr/>
        </p:nvCxnSpPr>
        <p:spPr>
          <a:xfrm flipH="1">
            <a:off x="9650278" y="1388039"/>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0" name="Flowchart: Delay 9"/>
          <p:cNvSpPr/>
          <p:nvPr/>
        </p:nvSpPr>
        <p:spPr>
          <a:xfrm rot="5400000">
            <a:off x="11672804" y="1271782"/>
            <a:ext cx="635430" cy="836908"/>
          </a:xfrm>
          <a:prstGeom prst="flowChartDelay">
            <a:avLst/>
          </a:prstGeom>
          <a:solidFill>
            <a:schemeClr val="tx2">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2" name="Straight Connector 11"/>
          <p:cNvCxnSpPr/>
          <p:nvPr/>
        </p:nvCxnSpPr>
        <p:spPr>
          <a:xfrm flipH="1">
            <a:off x="9650278" y="2233638"/>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3" name="Flowchart: Delay 12"/>
          <p:cNvSpPr/>
          <p:nvPr/>
        </p:nvSpPr>
        <p:spPr>
          <a:xfrm rot="5400000">
            <a:off x="11672804" y="2116579"/>
            <a:ext cx="635430" cy="836908"/>
          </a:xfrm>
          <a:prstGeom prst="flowChartDelay">
            <a:avLst/>
          </a:prstGeom>
          <a:solidFill>
            <a:schemeClr val="accent1">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TextBox 13"/>
          <p:cNvSpPr txBox="1"/>
          <p:nvPr/>
        </p:nvSpPr>
        <p:spPr>
          <a:xfrm>
            <a:off x="9603693" y="2288848"/>
            <a:ext cx="1963202" cy="430887"/>
          </a:xfrm>
          <a:prstGeom prst="rect">
            <a:avLst/>
          </a:prstGeom>
          <a:noFill/>
        </p:spPr>
        <p:txBody>
          <a:bodyPr wrap="square" rtlCol="0">
            <a:spAutoFit/>
          </a:bodyPr>
          <a:lstStyle/>
          <a:p>
            <a:pPr algn="r" rtl="1"/>
            <a:r>
              <a:rPr lang="fa-IR" sz="2200" dirty="0" smtClean="0">
                <a:cs typeface="B Nazanin" panose="00000400000000000000" pitchFamily="2" charset="-78"/>
              </a:rPr>
              <a:t>الگوریتم خوشه بندی</a:t>
            </a:r>
            <a:endParaRPr lang="en-US" sz="2200" dirty="0">
              <a:cs typeface="B Nazanin" panose="00000400000000000000" pitchFamily="2" charset="-78"/>
            </a:endParaRPr>
          </a:p>
        </p:txBody>
      </p:sp>
      <p:cxnSp>
        <p:nvCxnSpPr>
          <p:cNvPr id="15" name="Straight Connector 14"/>
          <p:cNvCxnSpPr/>
          <p:nvPr/>
        </p:nvCxnSpPr>
        <p:spPr>
          <a:xfrm flipH="1">
            <a:off x="9650277" y="3079237"/>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6" name="Flowchart: Delay 15"/>
          <p:cNvSpPr/>
          <p:nvPr/>
        </p:nvSpPr>
        <p:spPr>
          <a:xfrm rot="5400000">
            <a:off x="11667633" y="2955894"/>
            <a:ext cx="635430" cy="836908"/>
          </a:xfrm>
          <a:prstGeom prst="flowChartDelay">
            <a:avLst/>
          </a:prstGeom>
          <a:solidFill>
            <a:schemeClr val="accent2">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7" name="TextBox 16"/>
          <p:cNvSpPr txBox="1"/>
          <p:nvPr/>
        </p:nvSpPr>
        <p:spPr>
          <a:xfrm>
            <a:off x="9944730" y="3119258"/>
            <a:ext cx="1570495" cy="430887"/>
          </a:xfrm>
          <a:prstGeom prst="rect">
            <a:avLst/>
          </a:prstGeom>
          <a:noFill/>
        </p:spPr>
        <p:txBody>
          <a:bodyPr wrap="square" rtlCol="0">
            <a:spAutoFit/>
          </a:bodyPr>
          <a:lstStyle/>
          <a:p>
            <a:pPr algn="r" rtl="1"/>
            <a:r>
              <a:rPr lang="fa-IR" sz="2200" dirty="0" smtClean="0">
                <a:cs typeface="B Nazanin" panose="00000400000000000000" pitchFamily="2" charset="-78"/>
              </a:rPr>
              <a:t>تشخیص نفوذ</a:t>
            </a:r>
            <a:endParaRPr lang="en-US" sz="2200" dirty="0">
              <a:cs typeface="B Nazanin" panose="00000400000000000000" pitchFamily="2" charset="-78"/>
            </a:endParaRPr>
          </a:p>
        </p:txBody>
      </p:sp>
      <p:cxnSp>
        <p:nvCxnSpPr>
          <p:cNvPr id="18" name="Straight Connector 17"/>
          <p:cNvCxnSpPr/>
          <p:nvPr/>
        </p:nvCxnSpPr>
        <p:spPr>
          <a:xfrm flipH="1">
            <a:off x="9650277" y="3924836"/>
            <a:ext cx="2541724"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9" name="Flowchart: Delay 18"/>
          <p:cNvSpPr/>
          <p:nvPr/>
        </p:nvSpPr>
        <p:spPr>
          <a:xfrm rot="5400000">
            <a:off x="11667634" y="3807774"/>
            <a:ext cx="635430" cy="836908"/>
          </a:xfrm>
          <a:prstGeom prst="flowChartDelay">
            <a:avLst/>
          </a:prstGeom>
          <a:solidFill>
            <a:schemeClr val="accent4">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0" name="TextBox 19"/>
          <p:cNvSpPr txBox="1"/>
          <p:nvPr/>
        </p:nvSpPr>
        <p:spPr>
          <a:xfrm>
            <a:off x="9541783" y="3947224"/>
            <a:ext cx="2025112" cy="430887"/>
          </a:xfrm>
          <a:prstGeom prst="rect">
            <a:avLst/>
          </a:prstGeom>
          <a:noFill/>
        </p:spPr>
        <p:txBody>
          <a:bodyPr wrap="square" rtlCol="0">
            <a:spAutoFit/>
          </a:bodyPr>
          <a:lstStyle/>
          <a:p>
            <a:pPr algn="r" rtl="1"/>
            <a:r>
              <a:rPr lang="fa-IR" sz="2200" b="1" dirty="0" smtClean="0">
                <a:effectLst>
                  <a:outerShdw blurRad="38100" dist="38100" dir="2700000" algn="tl">
                    <a:srgbClr val="000000">
                      <a:alpha val="43137"/>
                    </a:srgbClr>
                  </a:outerShdw>
                </a:effectLst>
                <a:cs typeface="B Nazanin" panose="00000400000000000000" pitchFamily="2" charset="-78"/>
              </a:rPr>
              <a:t>آزمایش</a:t>
            </a:r>
            <a:endParaRPr lang="en-US" sz="2200" b="1" dirty="0">
              <a:effectLst>
                <a:outerShdw blurRad="38100" dist="38100" dir="2700000" algn="tl">
                  <a:srgbClr val="000000">
                    <a:alpha val="43137"/>
                  </a:srgbClr>
                </a:outerShdw>
              </a:effectLst>
              <a:cs typeface="B Nazanin" panose="00000400000000000000" pitchFamily="2" charset="-78"/>
            </a:endParaRPr>
          </a:p>
        </p:txBody>
      </p:sp>
      <p:cxnSp>
        <p:nvCxnSpPr>
          <p:cNvPr id="21" name="Straight Connector 20"/>
          <p:cNvCxnSpPr/>
          <p:nvPr/>
        </p:nvCxnSpPr>
        <p:spPr>
          <a:xfrm flipH="1">
            <a:off x="9650278" y="4808263"/>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22" name="Flowchart: Delay 21"/>
          <p:cNvSpPr/>
          <p:nvPr/>
        </p:nvSpPr>
        <p:spPr>
          <a:xfrm rot="5400000">
            <a:off x="11667634" y="4676575"/>
            <a:ext cx="635430" cy="836908"/>
          </a:xfrm>
          <a:prstGeom prst="flowChartDelay">
            <a:avLst/>
          </a:prstGeom>
          <a:solidFill>
            <a:schemeClr val="accent6">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3" name="TextBox 22"/>
          <p:cNvSpPr txBox="1"/>
          <p:nvPr/>
        </p:nvSpPr>
        <p:spPr>
          <a:xfrm>
            <a:off x="9712264" y="4815210"/>
            <a:ext cx="1854630" cy="430887"/>
          </a:xfrm>
          <a:prstGeom prst="rect">
            <a:avLst/>
          </a:prstGeom>
          <a:noFill/>
        </p:spPr>
        <p:txBody>
          <a:bodyPr wrap="square" rtlCol="0">
            <a:spAutoFit/>
          </a:bodyPr>
          <a:lstStyle/>
          <a:p>
            <a:pPr algn="r" rtl="1"/>
            <a:r>
              <a:rPr lang="fa-IR" sz="2200" dirty="0" smtClean="0">
                <a:cs typeface="B Nazanin" panose="00000400000000000000" pitchFamily="2" charset="-78"/>
              </a:rPr>
              <a:t>نتیجه گیری</a:t>
            </a:r>
            <a:endParaRPr lang="en-US" sz="2200" dirty="0">
              <a:cs typeface="B Nazanin" panose="00000400000000000000" pitchFamily="2" charset="-78"/>
            </a:endParaRPr>
          </a:p>
        </p:txBody>
      </p:sp>
      <p:sp>
        <p:nvSpPr>
          <p:cNvPr id="24" name="Rectangle 23"/>
          <p:cNvSpPr/>
          <p:nvPr/>
        </p:nvSpPr>
        <p:spPr>
          <a:xfrm>
            <a:off x="139486" y="232476"/>
            <a:ext cx="9293818" cy="6400800"/>
          </a:xfrm>
          <a:prstGeom prst="rect">
            <a:avLst/>
          </a:prstGeom>
          <a:solidFill>
            <a:schemeClr val="accent4">
              <a:lumMod val="20000"/>
              <a:lumOff val="80000"/>
            </a:schemeClr>
          </a:solidFill>
          <a:ln w="28575"/>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nchorCtr="0"/>
          <a:lstStyle/>
          <a:p>
            <a:pPr algn="r" rtl="1"/>
            <a:r>
              <a:rPr lang="fa-IR" sz="5400" b="1" dirty="0" smtClean="0">
                <a:solidFill>
                  <a:schemeClr val="tx1"/>
                </a:solidFill>
                <a:effectLst>
                  <a:outerShdw blurRad="38100" dist="38100" dir="2700000" algn="tl">
                    <a:srgbClr val="000000">
                      <a:alpha val="43137"/>
                    </a:srgbClr>
                  </a:outerShdw>
                </a:effectLst>
                <a:cs typeface="B Nazanin" panose="00000400000000000000" pitchFamily="2" charset="-78"/>
              </a:rPr>
              <a:t>فصل پنجم</a:t>
            </a:r>
          </a:p>
          <a:p>
            <a:pPr algn="ctr" rtl="1"/>
            <a:r>
              <a:rPr lang="fa-IR" sz="9600" b="1" dirty="0" smtClean="0">
                <a:solidFill>
                  <a:schemeClr val="tx1"/>
                </a:solidFill>
                <a:effectLst>
                  <a:outerShdw blurRad="38100" dist="38100" dir="2700000" algn="tl">
                    <a:srgbClr val="000000">
                      <a:alpha val="43137"/>
                    </a:srgbClr>
                  </a:outerShdw>
                </a:effectLst>
                <a:cs typeface="B Nazanin" panose="00000400000000000000" pitchFamily="2" charset="-78"/>
              </a:rPr>
              <a:t>آزمایش</a:t>
            </a:r>
            <a:endParaRPr lang="fa-IR" sz="9600" b="1" dirty="0">
              <a:solidFill>
                <a:schemeClr val="tx1"/>
              </a:solidFill>
              <a:effectLst>
                <a:outerShdw blurRad="38100" dist="38100" dir="2700000" algn="tl">
                  <a:srgbClr val="000000">
                    <a:alpha val="43137"/>
                  </a:srgbClr>
                </a:outerShdw>
              </a:effectLst>
              <a:cs typeface="B Nazanin" panose="00000400000000000000" pitchFamily="2" charset="-78"/>
            </a:endParaRPr>
          </a:p>
          <a:p>
            <a:pPr algn="ctr"/>
            <a:endParaRPr lang="en-US" dirty="0"/>
          </a:p>
        </p:txBody>
      </p:sp>
      <p:sp>
        <p:nvSpPr>
          <p:cNvPr id="33" name="Action Button: Back or Previous 32">
            <a:hlinkClick r:id="" action="ppaction://hlinkshowjump?jump=previousslide" highlightClick="1"/>
          </p:cNvPr>
          <p:cNvSpPr/>
          <p:nvPr/>
        </p:nvSpPr>
        <p:spPr>
          <a:xfrm>
            <a:off x="9650277" y="5866752"/>
            <a:ext cx="609609" cy="511444"/>
          </a:xfrm>
          <a:prstGeom prst="actionButtonBackPreviou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34" name="TextBox 33"/>
          <p:cNvSpPr txBox="1"/>
          <p:nvPr/>
        </p:nvSpPr>
        <p:spPr>
          <a:xfrm>
            <a:off x="10259887" y="5827363"/>
            <a:ext cx="1007382" cy="523220"/>
          </a:xfrm>
          <a:prstGeom prst="rect">
            <a:avLst/>
          </a:prstGeom>
          <a:noFill/>
        </p:spPr>
        <p:txBody>
          <a:bodyPr wrap="square" rtlCol="0">
            <a:spAutoFit/>
          </a:bodyPr>
          <a:lstStyle/>
          <a:p>
            <a:pPr algn="ctr"/>
            <a:r>
              <a:rPr lang="en-US" sz="2800" b="1" dirty="0" smtClean="0">
                <a:latin typeface="Times New Roman" panose="02020603050405020304" pitchFamily="18" charset="0"/>
                <a:cs typeface="Times New Roman" panose="02020603050405020304" pitchFamily="18" charset="0"/>
              </a:rPr>
              <a:t>24/39</a:t>
            </a:r>
            <a:endParaRPr lang="en-US" sz="2400" b="1" dirty="0">
              <a:latin typeface="Times New Roman" panose="02020603050405020304" pitchFamily="18" charset="0"/>
              <a:cs typeface="Times New Roman" panose="02020603050405020304" pitchFamily="18" charset="0"/>
            </a:endParaRPr>
          </a:p>
        </p:txBody>
      </p:sp>
      <p:sp>
        <p:nvSpPr>
          <p:cNvPr id="35" name="Action Button: Forward or Next 34">
            <a:hlinkClick r:id="" action="ppaction://hlinkshowjump?jump=nextslide" highlightClick="1"/>
          </p:cNvPr>
          <p:cNvSpPr/>
          <p:nvPr/>
        </p:nvSpPr>
        <p:spPr>
          <a:xfrm>
            <a:off x="11355077" y="5866752"/>
            <a:ext cx="650929" cy="511444"/>
          </a:xfrm>
          <a:prstGeom prst="actionButtonForwardNex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6" name="Isosceles Triangle 25"/>
          <p:cNvSpPr/>
          <p:nvPr/>
        </p:nvSpPr>
        <p:spPr>
          <a:xfrm rot="16200000">
            <a:off x="9424530" y="4240809"/>
            <a:ext cx="384236" cy="258210"/>
          </a:xfrm>
          <a:prstGeom prst="triangle">
            <a:avLst/>
          </a:prstGeom>
          <a:solidFill>
            <a:schemeClr val="accent4">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9603693" y="1422881"/>
            <a:ext cx="2014957" cy="430887"/>
          </a:xfrm>
          <a:prstGeom prst="rect">
            <a:avLst/>
          </a:prstGeom>
          <a:noFill/>
        </p:spPr>
        <p:txBody>
          <a:bodyPr wrap="square" rtlCol="0">
            <a:spAutoFit/>
          </a:bodyPr>
          <a:lstStyle/>
          <a:p>
            <a:pPr algn="r" rtl="1"/>
            <a:r>
              <a:rPr lang="fa-IR" sz="2200" dirty="0" smtClean="0">
                <a:cs typeface="B Nazanin" panose="00000400000000000000" pitchFamily="2" charset="-78"/>
              </a:rPr>
              <a:t>مقدمه</a:t>
            </a:r>
            <a:endParaRPr lang="en-US" sz="2200" dirty="0">
              <a:cs typeface="B Nazanin" panose="00000400000000000000" pitchFamily="2" charset="-78"/>
            </a:endParaRPr>
          </a:p>
        </p:txBody>
      </p:sp>
    </p:spTree>
    <p:extLst>
      <p:ext uri="{BB962C8B-B14F-4D97-AF65-F5344CB8AC3E}">
        <p14:creationId xmlns:p14="http://schemas.microsoft.com/office/powerpoint/2010/main" val="10894335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flipH="1">
            <a:off x="9650278" y="542440"/>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5" name="Flowchart: Delay 4"/>
          <p:cNvSpPr/>
          <p:nvPr/>
        </p:nvSpPr>
        <p:spPr>
          <a:xfrm rot="5400000">
            <a:off x="11672804" y="423741"/>
            <a:ext cx="635430" cy="836908"/>
          </a:xfrm>
          <a:prstGeom prst="flowChartDelay">
            <a:avLst/>
          </a:prstGeom>
          <a:solidFill>
            <a:schemeClr val="bg1">
              <a:lumMod val="95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TextBox 7"/>
          <p:cNvSpPr txBox="1"/>
          <p:nvPr/>
        </p:nvSpPr>
        <p:spPr>
          <a:xfrm>
            <a:off x="9996400" y="580439"/>
            <a:ext cx="1570495" cy="430887"/>
          </a:xfrm>
          <a:prstGeom prst="rect">
            <a:avLst/>
          </a:prstGeom>
          <a:noFill/>
        </p:spPr>
        <p:txBody>
          <a:bodyPr wrap="square" rtlCol="0">
            <a:spAutoFit/>
          </a:bodyPr>
          <a:lstStyle/>
          <a:p>
            <a:pPr algn="r" rtl="1"/>
            <a:r>
              <a:rPr lang="fa-IR" sz="2200" dirty="0" smtClean="0">
                <a:cs typeface="B Nazanin" panose="00000400000000000000" pitchFamily="2" charset="-78"/>
              </a:rPr>
              <a:t>چکیده</a:t>
            </a:r>
            <a:endParaRPr lang="en-US" sz="2200" dirty="0">
              <a:cs typeface="B Nazanin" panose="00000400000000000000" pitchFamily="2" charset="-78"/>
            </a:endParaRPr>
          </a:p>
        </p:txBody>
      </p:sp>
      <p:cxnSp>
        <p:nvCxnSpPr>
          <p:cNvPr id="9" name="Straight Connector 8"/>
          <p:cNvCxnSpPr/>
          <p:nvPr/>
        </p:nvCxnSpPr>
        <p:spPr>
          <a:xfrm flipH="1">
            <a:off x="9650278" y="1388039"/>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0" name="Flowchart: Delay 9"/>
          <p:cNvSpPr/>
          <p:nvPr/>
        </p:nvSpPr>
        <p:spPr>
          <a:xfrm rot="5400000">
            <a:off x="11672804" y="1271782"/>
            <a:ext cx="635430" cy="836908"/>
          </a:xfrm>
          <a:prstGeom prst="flowChartDelay">
            <a:avLst/>
          </a:prstGeom>
          <a:solidFill>
            <a:schemeClr val="tx2">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2" name="Straight Connector 11"/>
          <p:cNvCxnSpPr/>
          <p:nvPr/>
        </p:nvCxnSpPr>
        <p:spPr>
          <a:xfrm flipH="1">
            <a:off x="9650278" y="2233638"/>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3" name="Flowchart: Delay 12"/>
          <p:cNvSpPr/>
          <p:nvPr/>
        </p:nvSpPr>
        <p:spPr>
          <a:xfrm rot="5400000">
            <a:off x="11672804" y="2116579"/>
            <a:ext cx="635430" cy="836908"/>
          </a:xfrm>
          <a:prstGeom prst="flowChartDelay">
            <a:avLst/>
          </a:prstGeom>
          <a:solidFill>
            <a:schemeClr val="accent1">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TextBox 13"/>
          <p:cNvSpPr txBox="1"/>
          <p:nvPr/>
        </p:nvSpPr>
        <p:spPr>
          <a:xfrm>
            <a:off x="9603693" y="2288848"/>
            <a:ext cx="1963202" cy="430887"/>
          </a:xfrm>
          <a:prstGeom prst="rect">
            <a:avLst/>
          </a:prstGeom>
          <a:noFill/>
        </p:spPr>
        <p:txBody>
          <a:bodyPr wrap="square" rtlCol="0">
            <a:spAutoFit/>
          </a:bodyPr>
          <a:lstStyle/>
          <a:p>
            <a:pPr algn="r" rtl="1"/>
            <a:r>
              <a:rPr lang="fa-IR" sz="2200" dirty="0" smtClean="0">
                <a:cs typeface="B Nazanin" panose="00000400000000000000" pitchFamily="2" charset="-78"/>
              </a:rPr>
              <a:t>الگوریتم خوشه بندی</a:t>
            </a:r>
            <a:endParaRPr lang="en-US" sz="2200" dirty="0">
              <a:cs typeface="B Nazanin" panose="00000400000000000000" pitchFamily="2" charset="-78"/>
            </a:endParaRPr>
          </a:p>
        </p:txBody>
      </p:sp>
      <p:cxnSp>
        <p:nvCxnSpPr>
          <p:cNvPr id="15" name="Straight Connector 14"/>
          <p:cNvCxnSpPr/>
          <p:nvPr/>
        </p:nvCxnSpPr>
        <p:spPr>
          <a:xfrm flipH="1">
            <a:off x="9650277" y="3079237"/>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6" name="Flowchart: Delay 15"/>
          <p:cNvSpPr/>
          <p:nvPr/>
        </p:nvSpPr>
        <p:spPr>
          <a:xfrm rot="5400000">
            <a:off x="11667633" y="2955894"/>
            <a:ext cx="635430" cy="836908"/>
          </a:xfrm>
          <a:prstGeom prst="flowChartDelay">
            <a:avLst/>
          </a:prstGeom>
          <a:solidFill>
            <a:schemeClr val="accent2">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7" name="TextBox 16"/>
          <p:cNvSpPr txBox="1"/>
          <p:nvPr/>
        </p:nvSpPr>
        <p:spPr>
          <a:xfrm>
            <a:off x="9944730" y="3119258"/>
            <a:ext cx="1570495" cy="430887"/>
          </a:xfrm>
          <a:prstGeom prst="rect">
            <a:avLst/>
          </a:prstGeom>
          <a:noFill/>
        </p:spPr>
        <p:txBody>
          <a:bodyPr wrap="square" rtlCol="0">
            <a:spAutoFit/>
          </a:bodyPr>
          <a:lstStyle/>
          <a:p>
            <a:pPr algn="r" rtl="1"/>
            <a:r>
              <a:rPr lang="fa-IR" sz="2200" dirty="0" smtClean="0">
                <a:cs typeface="B Nazanin" panose="00000400000000000000" pitchFamily="2" charset="-78"/>
              </a:rPr>
              <a:t>تشخیص نفوذ</a:t>
            </a:r>
            <a:endParaRPr lang="en-US" sz="2200" dirty="0">
              <a:cs typeface="B Nazanin" panose="00000400000000000000" pitchFamily="2" charset="-78"/>
            </a:endParaRPr>
          </a:p>
        </p:txBody>
      </p:sp>
      <p:cxnSp>
        <p:nvCxnSpPr>
          <p:cNvPr id="18" name="Straight Connector 17"/>
          <p:cNvCxnSpPr/>
          <p:nvPr/>
        </p:nvCxnSpPr>
        <p:spPr>
          <a:xfrm flipH="1">
            <a:off x="9650277" y="3924836"/>
            <a:ext cx="2541724"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9" name="Flowchart: Delay 18"/>
          <p:cNvSpPr/>
          <p:nvPr/>
        </p:nvSpPr>
        <p:spPr>
          <a:xfrm rot="5400000">
            <a:off x="11667634" y="3807774"/>
            <a:ext cx="635430" cy="836908"/>
          </a:xfrm>
          <a:prstGeom prst="flowChartDelay">
            <a:avLst/>
          </a:prstGeom>
          <a:solidFill>
            <a:schemeClr val="accent4">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0" name="TextBox 19"/>
          <p:cNvSpPr txBox="1"/>
          <p:nvPr/>
        </p:nvSpPr>
        <p:spPr>
          <a:xfrm>
            <a:off x="9541783" y="3947224"/>
            <a:ext cx="2025112" cy="430887"/>
          </a:xfrm>
          <a:prstGeom prst="rect">
            <a:avLst/>
          </a:prstGeom>
          <a:noFill/>
        </p:spPr>
        <p:txBody>
          <a:bodyPr wrap="square" rtlCol="0">
            <a:spAutoFit/>
          </a:bodyPr>
          <a:lstStyle/>
          <a:p>
            <a:pPr algn="r" rtl="1"/>
            <a:r>
              <a:rPr lang="fa-IR" sz="2200" b="1" dirty="0" smtClean="0">
                <a:effectLst>
                  <a:outerShdw blurRad="38100" dist="38100" dir="2700000" algn="tl">
                    <a:srgbClr val="000000">
                      <a:alpha val="43137"/>
                    </a:srgbClr>
                  </a:outerShdw>
                </a:effectLst>
                <a:cs typeface="B Nazanin" panose="00000400000000000000" pitchFamily="2" charset="-78"/>
              </a:rPr>
              <a:t>آزمایش</a:t>
            </a:r>
            <a:endParaRPr lang="en-US" sz="2200" b="1" dirty="0">
              <a:effectLst>
                <a:outerShdw blurRad="38100" dist="38100" dir="2700000" algn="tl">
                  <a:srgbClr val="000000">
                    <a:alpha val="43137"/>
                  </a:srgbClr>
                </a:outerShdw>
              </a:effectLst>
              <a:cs typeface="B Nazanin" panose="00000400000000000000" pitchFamily="2" charset="-78"/>
            </a:endParaRPr>
          </a:p>
        </p:txBody>
      </p:sp>
      <p:cxnSp>
        <p:nvCxnSpPr>
          <p:cNvPr id="21" name="Straight Connector 20"/>
          <p:cNvCxnSpPr/>
          <p:nvPr/>
        </p:nvCxnSpPr>
        <p:spPr>
          <a:xfrm flipH="1">
            <a:off x="9650278" y="4808263"/>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22" name="Flowchart: Delay 21"/>
          <p:cNvSpPr/>
          <p:nvPr/>
        </p:nvSpPr>
        <p:spPr>
          <a:xfrm rot="5400000">
            <a:off x="11667634" y="4676575"/>
            <a:ext cx="635430" cy="836908"/>
          </a:xfrm>
          <a:prstGeom prst="flowChartDelay">
            <a:avLst/>
          </a:prstGeom>
          <a:solidFill>
            <a:schemeClr val="accent6">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3" name="TextBox 22"/>
          <p:cNvSpPr txBox="1"/>
          <p:nvPr/>
        </p:nvSpPr>
        <p:spPr>
          <a:xfrm>
            <a:off x="9712264" y="4815210"/>
            <a:ext cx="1854630" cy="430887"/>
          </a:xfrm>
          <a:prstGeom prst="rect">
            <a:avLst/>
          </a:prstGeom>
          <a:noFill/>
        </p:spPr>
        <p:txBody>
          <a:bodyPr wrap="square" rtlCol="0">
            <a:spAutoFit/>
          </a:bodyPr>
          <a:lstStyle/>
          <a:p>
            <a:pPr algn="r" rtl="1"/>
            <a:r>
              <a:rPr lang="fa-IR" sz="2200" dirty="0" smtClean="0">
                <a:cs typeface="B Nazanin" panose="00000400000000000000" pitchFamily="2" charset="-78"/>
              </a:rPr>
              <a:t>نتیجه گیری</a:t>
            </a:r>
            <a:endParaRPr lang="en-US" sz="2200" dirty="0">
              <a:cs typeface="B Nazanin" panose="00000400000000000000" pitchFamily="2" charset="-78"/>
            </a:endParaRPr>
          </a:p>
        </p:txBody>
      </p:sp>
      <p:sp>
        <p:nvSpPr>
          <p:cNvPr id="24" name="Rectangle 23"/>
          <p:cNvSpPr/>
          <p:nvPr/>
        </p:nvSpPr>
        <p:spPr>
          <a:xfrm>
            <a:off x="139486" y="232476"/>
            <a:ext cx="9293818" cy="6400800"/>
          </a:xfrm>
          <a:prstGeom prst="rect">
            <a:avLst/>
          </a:prstGeom>
          <a:solidFill>
            <a:schemeClr val="accent4">
              <a:lumMod val="20000"/>
              <a:lumOff val="80000"/>
            </a:schemeClr>
          </a:solidFill>
          <a:ln w="28575"/>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nchorCtr="0"/>
          <a:lstStyle/>
          <a:p>
            <a:pPr algn="just" rtl="1">
              <a:lnSpc>
                <a:spcPct val="150000"/>
              </a:lnSpc>
            </a:pPr>
            <a:r>
              <a:rPr lang="en-US" sz="2800" b="1" u="sng" dirty="0">
                <a:solidFill>
                  <a:schemeClr val="tx1"/>
                </a:solidFill>
                <a:cs typeface="B Nazanin" panose="00000400000000000000" pitchFamily="2" charset="-78"/>
              </a:rPr>
              <a:t>A </a:t>
            </a:r>
            <a:r>
              <a:rPr lang="fa-IR" sz="2800" b="1" u="sng" dirty="0" smtClean="0">
                <a:solidFill>
                  <a:schemeClr val="tx1"/>
                </a:solidFill>
                <a:cs typeface="B Nazanin" panose="00000400000000000000" pitchFamily="2" charset="-78"/>
              </a:rPr>
              <a:t>.</a:t>
            </a:r>
            <a:r>
              <a:rPr lang="en-US" sz="2800" b="1" u="sng" dirty="0" smtClean="0">
                <a:solidFill>
                  <a:schemeClr val="tx1"/>
                </a:solidFill>
                <a:cs typeface="B Nazanin" panose="00000400000000000000" pitchFamily="2" charset="-78"/>
              </a:rPr>
              <a:t> </a:t>
            </a:r>
            <a:r>
              <a:rPr lang="fa-IR" sz="2800" b="1" u="sng" dirty="0">
                <a:solidFill>
                  <a:schemeClr val="tx1"/>
                </a:solidFill>
                <a:cs typeface="B Nazanin" panose="00000400000000000000" pitchFamily="2" charset="-78"/>
              </a:rPr>
              <a:t>مجموعه داده های </a:t>
            </a:r>
            <a:r>
              <a:rPr lang="fa-IR" sz="2800" b="1" u="sng" dirty="0" smtClean="0">
                <a:solidFill>
                  <a:schemeClr val="tx1"/>
                </a:solidFill>
                <a:cs typeface="B Nazanin" panose="00000400000000000000" pitchFamily="2" charset="-78"/>
              </a:rPr>
              <a:t>آزمایش</a:t>
            </a:r>
          </a:p>
          <a:p>
            <a:pPr marL="457200" indent="-457200" algn="just" rtl="1">
              <a:lnSpc>
                <a:spcPct val="150000"/>
              </a:lnSpc>
              <a:buFont typeface="Wingdings" panose="05000000000000000000" pitchFamily="2" charset="2"/>
              <a:buChar char="§"/>
            </a:pPr>
            <a:r>
              <a:rPr lang="fa-IR" sz="2800" dirty="0">
                <a:cs typeface="B Nazanin" panose="00000400000000000000" pitchFamily="2" charset="-78"/>
              </a:rPr>
              <a:t>برای ارزیابی عملکردشیوه </a:t>
            </a:r>
            <a:r>
              <a:rPr lang="en-US" sz="2800" dirty="0">
                <a:cs typeface="B Nazanin" panose="00000400000000000000" pitchFamily="2" charset="-78"/>
              </a:rPr>
              <a:t>LDCGB</a:t>
            </a:r>
            <a:r>
              <a:rPr lang="fa-IR" sz="2800" dirty="0">
                <a:cs typeface="B Nazanin" panose="00000400000000000000" pitchFamily="2" charset="-78"/>
              </a:rPr>
              <a:t>، یک سری آزمایش روی مجموعه داده </a:t>
            </a:r>
            <a:r>
              <a:rPr lang="en-US" sz="2800" dirty="0">
                <a:cs typeface="B Nazanin" panose="00000400000000000000" pitchFamily="2" charset="-78"/>
              </a:rPr>
              <a:t>KDD Cup 99</a:t>
            </a:r>
            <a:r>
              <a:rPr lang="ar-SA" sz="2800" dirty="0">
                <a:cs typeface="B Nazanin" panose="00000400000000000000" pitchFamily="2" charset="-78"/>
              </a:rPr>
              <a:t> انجام شد. مجموعه داده ، مجموعه داده تست تخصیص داده شده از سوی موسسه فناوری ماساچوست برای ارزیابی تشخیص نفوذ می باشد. این مجموعه داده حاوی 24 نوع حمله می باشد که به 4 طبقه تقسیم می شوند: منع و تکذیب سرویس، </a:t>
            </a:r>
            <a:r>
              <a:rPr lang="en-US" sz="2800" dirty="0">
                <a:cs typeface="B Nazanin" panose="00000400000000000000" pitchFamily="2" charset="-78"/>
              </a:rPr>
              <a:t>Remote to User</a:t>
            </a:r>
            <a:r>
              <a:rPr lang="fa-IR" sz="2800" dirty="0">
                <a:cs typeface="B Nazanin" panose="00000400000000000000" pitchFamily="2" charset="-78"/>
              </a:rPr>
              <a:t>، </a:t>
            </a:r>
            <a:r>
              <a:rPr lang="en-US" sz="2800" dirty="0">
                <a:cs typeface="B Nazanin" panose="00000400000000000000" pitchFamily="2" charset="-78"/>
              </a:rPr>
              <a:t>User to Root</a:t>
            </a:r>
            <a:r>
              <a:rPr lang="fa-IR" sz="2800" dirty="0">
                <a:cs typeface="B Nazanin" panose="00000400000000000000" pitchFamily="2" charset="-78"/>
              </a:rPr>
              <a:t> و </a:t>
            </a:r>
            <a:r>
              <a:rPr lang="en-US" sz="2800" dirty="0">
                <a:cs typeface="B Nazanin" panose="00000400000000000000" pitchFamily="2" charset="-78"/>
              </a:rPr>
              <a:t>Probing</a:t>
            </a:r>
            <a:r>
              <a:rPr lang="fa-IR" sz="2800" dirty="0">
                <a:cs typeface="B Nazanin" panose="00000400000000000000" pitchFamily="2" charset="-78"/>
              </a:rPr>
              <a:t>. در مجموعه داده، رکورد دارای 7 </a:t>
            </a:r>
            <a:r>
              <a:rPr lang="fa-IR" sz="2800" dirty="0" smtClean="0">
                <a:cs typeface="B Nazanin" panose="00000400000000000000" pitchFamily="2" charset="-78"/>
              </a:rPr>
              <a:t>مشخصه (</a:t>
            </a:r>
            <a:r>
              <a:rPr lang="fa-IR" sz="2800" dirty="0">
                <a:cs typeface="B Nazanin" panose="00000400000000000000" pitchFamily="2" charset="-78"/>
              </a:rPr>
              <a:t>ویژگی) طبقه بندی شده و 34 مشخصه عددی است و این به اجرای خوشه بندی در فضایی با ابعاد بالا تعلق دارد</a:t>
            </a:r>
            <a:r>
              <a:rPr lang="fa-IR" sz="2800" dirty="0" smtClean="0">
                <a:cs typeface="B Nazanin" panose="00000400000000000000" pitchFamily="2" charset="-78"/>
              </a:rPr>
              <a:t>.</a:t>
            </a:r>
            <a:endParaRPr lang="en-US" sz="2800" dirty="0">
              <a:cs typeface="B Nazanin" panose="00000400000000000000" pitchFamily="2" charset="-78"/>
            </a:endParaRPr>
          </a:p>
        </p:txBody>
      </p:sp>
      <p:sp>
        <p:nvSpPr>
          <p:cNvPr id="33" name="Action Button: Back or Previous 32">
            <a:hlinkClick r:id="" action="ppaction://hlinkshowjump?jump=previousslide" highlightClick="1"/>
          </p:cNvPr>
          <p:cNvSpPr/>
          <p:nvPr/>
        </p:nvSpPr>
        <p:spPr>
          <a:xfrm>
            <a:off x="9650277" y="5866752"/>
            <a:ext cx="609609" cy="511444"/>
          </a:xfrm>
          <a:prstGeom prst="actionButtonBackPreviou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34" name="TextBox 33"/>
          <p:cNvSpPr txBox="1"/>
          <p:nvPr/>
        </p:nvSpPr>
        <p:spPr>
          <a:xfrm>
            <a:off x="10259887" y="5827363"/>
            <a:ext cx="1007382" cy="523220"/>
          </a:xfrm>
          <a:prstGeom prst="rect">
            <a:avLst/>
          </a:prstGeom>
          <a:noFill/>
        </p:spPr>
        <p:txBody>
          <a:bodyPr wrap="square" rtlCol="0">
            <a:spAutoFit/>
          </a:bodyPr>
          <a:lstStyle/>
          <a:p>
            <a:pPr algn="ctr"/>
            <a:r>
              <a:rPr lang="en-US" sz="2800" b="1" dirty="0" smtClean="0">
                <a:latin typeface="Times New Roman" panose="02020603050405020304" pitchFamily="18" charset="0"/>
                <a:cs typeface="Times New Roman" panose="02020603050405020304" pitchFamily="18" charset="0"/>
              </a:rPr>
              <a:t>25/39</a:t>
            </a:r>
            <a:endParaRPr lang="en-US" sz="2400" b="1" dirty="0">
              <a:latin typeface="Times New Roman" panose="02020603050405020304" pitchFamily="18" charset="0"/>
              <a:cs typeface="Times New Roman" panose="02020603050405020304" pitchFamily="18" charset="0"/>
            </a:endParaRPr>
          </a:p>
        </p:txBody>
      </p:sp>
      <p:sp>
        <p:nvSpPr>
          <p:cNvPr id="35" name="Action Button: Forward or Next 34">
            <a:hlinkClick r:id="" action="ppaction://hlinkshowjump?jump=nextslide" highlightClick="1"/>
          </p:cNvPr>
          <p:cNvSpPr/>
          <p:nvPr/>
        </p:nvSpPr>
        <p:spPr>
          <a:xfrm>
            <a:off x="11355077" y="5866752"/>
            <a:ext cx="650929" cy="511444"/>
          </a:xfrm>
          <a:prstGeom prst="actionButtonForwardNex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6" name="Isosceles Triangle 25"/>
          <p:cNvSpPr/>
          <p:nvPr/>
        </p:nvSpPr>
        <p:spPr>
          <a:xfrm rot="16200000">
            <a:off x="9424530" y="4240809"/>
            <a:ext cx="384236" cy="258210"/>
          </a:xfrm>
          <a:prstGeom prst="triangle">
            <a:avLst/>
          </a:prstGeom>
          <a:solidFill>
            <a:schemeClr val="accent4">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9603693" y="1422881"/>
            <a:ext cx="2014957" cy="430887"/>
          </a:xfrm>
          <a:prstGeom prst="rect">
            <a:avLst/>
          </a:prstGeom>
          <a:noFill/>
        </p:spPr>
        <p:txBody>
          <a:bodyPr wrap="square" rtlCol="0">
            <a:spAutoFit/>
          </a:bodyPr>
          <a:lstStyle/>
          <a:p>
            <a:pPr algn="r" rtl="1"/>
            <a:r>
              <a:rPr lang="fa-IR" sz="2200" dirty="0" smtClean="0">
                <a:cs typeface="B Nazanin" panose="00000400000000000000" pitchFamily="2" charset="-78"/>
              </a:rPr>
              <a:t>مقدمه</a:t>
            </a:r>
            <a:endParaRPr lang="en-US" sz="2200" dirty="0">
              <a:cs typeface="B Nazanin" panose="00000400000000000000" pitchFamily="2" charset="-78"/>
            </a:endParaRPr>
          </a:p>
        </p:txBody>
      </p:sp>
    </p:spTree>
    <p:extLst>
      <p:ext uri="{BB962C8B-B14F-4D97-AF65-F5344CB8AC3E}">
        <p14:creationId xmlns:p14="http://schemas.microsoft.com/office/powerpoint/2010/main" val="187375599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flipH="1">
            <a:off x="9650278" y="542440"/>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5" name="Flowchart: Delay 4"/>
          <p:cNvSpPr/>
          <p:nvPr/>
        </p:nvSpPr>
        <p:spPr>
          <a:xfrm rot="5400000">
            <a:off x="11672804" y="423741"/>
            <a:ext cx="635430" cy="836908"/>
          </a:xfrm>
          <a:prstGeom prst="flowChartDelay">
            <a:avLst/>
          </a:prstGeom>
          <a:solidFill>
            <a:schemeClr val="bg1">
              <a:lumMod val="95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TextBox 7"/>
          <p:cNvSpPr txBox="1"/>
          <p:nvPr/>
        </p:nvSpPr>
        <p:spPr>
          <a:xfrm>
            <a:off x="9996400" y="580439"/>
            <a:ext cx="1570495" cy="430887"/>
          </a:xfrm>
          <a:prstGeom prst="rect">
            <a:avLst/>
          </a:prstGeom>
          <a:noFill/>
        </p:spPr>
        <p:txBody>
          <a:bodyPr wrap="square" rtlCol="0">
            <a:spAutoFit/>
          </a:bodyPr>
          <a:lstStyle/>
          <a:p>
            <a:pPr algn="r" rtl="1"/>
            <a:r>
              <a:rPr lang="fa-IR" sz="2200" dirty="0" smtClean="0">
                <a:cs typeface="B Nazanin" panose="00000400000000000000" pitchFamily="2" charset="-78"/>
              </a:rPr>
              <a:t>چکیده</a:t>
            </a:r>
            <a:endParaRPr lang="en-US" sz="2200" dirty="0">
              <a:cs typeface="B Nazanin" panose="00000400000000000000" pitchFamily="2" charset="-78"/>
            </a:endParaRPr>
          </a:p>
        </p:txBody>
      </p:sp>
      <p:cxnSp>
        <p:nvCxnSpPr>
          <p:cNvPr id="9" name="Straight Connector 8"/>
          <p:cNvCxnSpPr/>
          <p:nvPr/>
        </p:nvCxnSpPr>
        <p:spPr>
          <a:xfrm flipH="1">
            <a:off x="9650278" y="1388039"/>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0" name="Flowchart: Delay 9"/>
          <p:cNvSpPr/>
          <p:nvPr/>
        </p:nvSpPr>
        <p:spPr>
          <a:xfrm rot="5400000">
            <a:off x="11672804" y="1271782"/>
            <a:ext cx="635430" cy="836908"/>
          </a:xfrm>
          <a:prstGeom prst="flowChartDelay">
            <a:avLst/>
          </a:prstGeom>
          <a:solidFill>
            <a:schemeClr val="tx2">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2" name="Straight Connector 11"/>
          <p:cNvCxnSpPr/>
          <p:nvPr/>
        </p:nvCxnSpPr>
        <p:spPr>
          <a:xfrm flipH="1">
            <a:off x="9650278" y="2233638"/>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3" name="Flowchart: Delay 12"/>
          <p:cNvSpPr/>
          <p:nvPr/>
        </p:nvSpPr>
        <p:spPr>
          <a:xfrm rot="5400000">
            <a:off x="11672804" y="2116579"/>
            <a:ext cx="635430" cy="836908"/>
          </a:xfrm>
          <a:prstGeom prst="flowChartDelay">
            <a:avLst/>
          </a:prstGeom>
          <a:solidFill>
            <a:schemeClr val="accent1">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TextBox 13"/>
          <p:cNvSpPr txBox="1"/>
          <p:nvPr/>
        </p:nvSpPr>
        <p:spPr>
          <a:xfrm>
            <a:off x="9603693" y="2288848"/>
            <a:ext cx="1963202" cy="430887"/>
          </a:xfrm>
          <a:prstGeom prst="rect">
            <a:avLst/>
          </a:prstGeom>
          <a:noFill/>
        </p:spPr>
        <p:txBody>
          <a:bodyPr wrap="square" rtlCol="0">
            <a:spAutoFit/>
          </a:bodyPr>
          <a:lstStyle/>
          <a:p>
            <a:pPr algn="r" rtl="1"/>
            <a:r>
              <a:rPr lang="fa-IR" sz="2200" dirty="0" smtClean="0">
                <a:cs typeface="B Nazanin" panose="00000400000000000000" pitchFamily="2" charset="-78"/>
              </a:rPr>
              <a:t>الگوریتم خوشه بندی</a:t>
            </a:r>
            <a:endParaRPr lang="en-US" sz="2200" dirty="0">
              <a:cs typeface="B Nazanin" panose="00000400000000000000" pitchFamily="2" charset="-78"/>
            </a:endParaRPr>
          </a:p>
        </p:txBody>
      </p:sp>
      <p:cxnSp>
        <p:nvCxnSpPr>
          <p:cNvPr id="15" name="Straight Connector 14"/>
          <p:cNvCxnSpPr/>
          <p:nvPr/>
        </p:nvCxnSpPr>
        <p:spPr>
          <a:xfrm flipH="1">
            <a:off x="9650277" y="3079237"/>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6" name="Flowchart: Delay 15"/>
          <p:cNvSpPr/>
          <p:nvPr/>
        </p:nvSpPr>
        <p:spPr>
          <a:xfrm rot="5400000">
            <a:off x="11667633" y="2955894"/>
            <a:ext cx="635430" cy="836908"/>
          </a:xfrm>
          <a:prstGeom prst="flowChartDelay">
            <a:avLst/>
          </a:prstGeom>
          <a:solidFill>
            <a:schemeClr val="accent2">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7" name="TextBox 16"/>
          <p:cNvSpPr txBox="1"/>
          <p:nvPr/>
        </p:nvSpPr>
        <p:spPr>
          <a:xfrm>
            <a:off x="9944730" y="3119258"/>
            <a:ext cx="1570495" cy="430887"/>
          </a:xfrm>
          <a:prstGeom prst="rect">
            <a:avLst/>
          </a:prstGeom>
          <a:noFill/>
        </p:spPr>
        <p:txBody>
          <a:bodyPr wrap="square" rtlCol="0">
            <a:spAutoFit/>
          </a:bodyPr>
          <a:lstStyle/>
          <a:p>
            <a:pPr algn="r" rtl="1"/>
            <a:r>
              <a:rPr lang="fa-IR" sz="2200" dirty="0" smtClean="0">
                <a:cs typeface="B Nazanin" panose="00000400000000000000" pitchFamily="2" charset="-78"/>
              </a:rPr>
              <a:t>تشخیص نفوذ</a:t>
            </a:r>
            <a:endParaRPr lang="en-US" sz="2200" dirty="0">
              <a:cs typeface="B Nazanin" panose="00000400000000000000" pitchFamily="2" charset="-78"/>
            </a:endParaRPr>
          </a:p>
        </p:txBody>
      </p:sp>
      <p:cxnSp>
        <p:nvCxnSpPr>
          <p:cNvPr id="18" name="Straight Connector 17"/>
          <p:cNvCxnSpPr/>
          <p:nvPr/>
        </p:nvCxnSpPr>
        <p:spPr>
          <a:xfrm flipH="1">
            <a:off x="9650277" y="3924836"/>
            <a:ext cx="2541724"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9" name="Flowchart: Delay 18"/>
          <p:cNvSpPr/>
          <p:nvPr/>
        </p:nvSpPr>
        <p:spPr>
          <a:xfrm rot="5400000">
            <a:off x="11667634" y="3807774"/>
            <a:ext cx="635430" cy="836908"/>
          </a:xfrm>
          <a:prstGeom prst="flowChartDelay">
            <a:avLst/>
          </a:prstGeom>
          <a:solidFill>
            <a:schemeClr val="accent4">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0" name="TextBox 19"/>
          <p:cNvSpPr txBox="1"/>
          <p:nvPr/>
        </p:nvSpPr>
        <p:spPr>
          <a:xfrm>
            <a:off x="9541783" y="3947224"/>
            <a:ext cx="2025112" cy="430887"/>
          </a:xfrm>
          <a:prstGeom prst="rect">
            <a:avLst/>
          </a:prstGeom>
          <a:noFill/>
        </p:spPr>
        <p:txBody>
          <a:bodyPr wrap="square" rtlCol="0">
            <a:spAutoFit/>
          </a:bodyPr>
          <a:lstStyle/>
          <a:p>
            <a:pPr algn="r" rtl="1"/>
            <a:r>
              <a:rPr lang="fa-IR" sz="2200" b="1" dirty="0" smtClean="0">
                <a:effectLst>
                  <a:outerShdw blurRad="38100" dist="38100" dir="2700000" algn="tl">
                    <a:srgbClr val="000000">
                      <a:alpha val="43137"/>
                    </a:srgbClr>
                  </a:outerShdw>
                </a:effectLst>
                <a:cs typeface="B Nazanin" panose="00000400000000000000" pitchFamily="2" charset="-78"/>
              </a:rPr>
              <a:t>آزمایش</a:t>
            </a:r>
            <a:endParaRPr lang="en-US" sz="2200" b="1" dirty="0">
              <a:effectLst>
                <a:outerShdw blurRad="38100" dist="38100" dir="2700000" algn="tl">
                  <a:srgbClr val="000000">
                    <a:alpha val="43137"/>
                  </a:srgbClr>
                </a:outerShdw>
              </a:effectLst>
              <a:cs typeface="B Nazanin" panose="00000400000000000000" pitchFamily="2" charset="-78"/>
            </a:endParaRPr>
          </a:p>
        </p:txBody>
      </p:sp>
      <p:cxnSp>
        <p:nvCxnSpPr>
          <p:cNvPr id="21" name="Straight Connector 20"/>
          <p:cNvCxnSpPr/>
          <p:nvPr/>
        </p:nvCxnSpPr>
        <p:spPr>
          <a:xfrm flipH="1">
            <a:off x="9650278" y="4808263"/>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22" name="Flowchart: Delay 21"/>
          <p:cNvSpPr/>
          <p:nvPr/>
        </p:nvSpPr>
        <p:spPr>
          <a:xfrm rot="5400000">
            <a:off x="11667634" y="4676575"/>
            <a:ext cx="635430" cy="836908"/>
          </a:xfrm>
          <a:prstGeom prst="flowChartDelay">
            <a:avLst/>
          </a:prstGeom>
          <a:solidFill>
            <a:schemeClr val="accent6">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3" name="TextBox 22"/>
          <p:cNvSpPr txBox="1"/>
          <p:nvPr/>
        </p:nvSpPr>
        <p:spPr>
          <a:xfrm>
            <a:off x="9712264" y="4815210"/>
            <a:ext cx="1854630" cy="430887"/>
          </a:xfrm>
          <a:prstGeom prst="rect">
            <a:avLst/>
          </a:prstGeom>
          <a:noFill/>
        </p:spPr>
        <p:txBody>
          <a:bodyPr wrap="square" rtlCol="0">
            <a:spAutoFit/>
          </a:bodyPr>
          <a:lstStyle/>
          <a:p>
            <a:pPr algn="r" rtl="1"/>
            <a:r>
              <a:rPr lang="fa-IR" sz="2200" dirty="0" smtClean="0">
                <a:cs typeface="B Nazanin" panose="00000400000000000000" pitchFamily="2" charset="-78"/>
              </a:rPr>
              <a:t>نتیجه گیری</a:t>
            </a:r>
            <a:endParaRPr lang="en-US" sz="2200" dirty="0">
              <a:cs typeface="B Nazanin" panose="00000400000000000000" pitchFamily="2" charset="-78"/>
            </a:endParaRPr>
          </a:p>
        </p:txBody>
      </p:sp>
      <p:sp>
        <p:nvSpPr>
          <p:cNvPr id="24" name="Rectangle 23"/>
          <p:cNvSpPr/>
          <p:nvPr/>
        </p:nvSpPr>
        <p:spPr>
          <a:xfrm>
            <a:off x="139486" y="232476"/>
            <a:ext cx="9293818" cy="6400800"/>
          </a:xfrm>
          <a:prstGeom prst="rect">
            <a:avLst/>
          </a:prstGeom>
          <a:solidFill>
            <a:schemeClr val="accent4">
              <a:lumMod val="20000"/>
              <a:lumOff val="80000"/>
            </a:schemeClr>
          </a:solidFill>
          <a:ln w="28575"/>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nchorCtr="0"/>
          <a:lstStyle/>
          <a:p>
            <a:pPr algn="just" rtl="1">
              <a:lnSpc>
                <a:spcPct val="150000"/>
              </a:lnSpc>
            </a:pPr>
            <a:r>
              <a:rPr lang="en-US" sz="2800" b="1" u="sng" dirty="0" smtClean="0">
                <a:solidFill>
                  <a:schemeClr val="tx1"/>
                </a:solidFill>
                <a:cs typeface="B Nazanin" panose="00000400000000000000" pitchFamily="2" charset="-78"/>
              </a:rPr>
              <a:t>B</a:t>
            </a:r>
            <a:r>
              <a:rPr lang="fa-IR" sz="2800" b="1" u="sng" dirty="0" smtClean="0">
                <a:solidFill>
                  <a:schemeClr val="tx1"/>
                </a:solidFill>
                <a:cs typeface="B Nazanin" panose="00000400000000000000" pitchFamily="2" charset="-78"/>
              </a:rPr>
              <a:t>.</a:t>
            </a:r>
            <a:r>
              <a:rPr lang="en-US" sz="2800" b="1" u="sng" dirty="0" smtClean="0">
                <a:solidFill>
                  <a:schemeClr val="tx1"/>
                </a:solidFill>
                <a:cs typeface="B Nazanin" panose="00000400000000000000" pitchFamily="2" charset="-78"/>
              </a:rPr>
              <a:t> </a:t>
            </a:r>
            <a:r>
              <a:rPr lang="fa-IR" sz="2800" b="1" u="sng" dirty="0">
                <a:solidFill>
                  <a:schemeClr val="tx1"/>
                </a:solidFill>
                <a:cs typeface="B Nazanin" panose="00000400000000000000" pitchFamily="2" charset="-78"/>
              </a:rPr>
              <a:t>پیش پردازش داده </a:t>
            </a:r>
            <a:r>
              <a:rPr lang="fa-IR" sz="2800" b="1" u="sng" dirty="0" smtClean="0">
                <a:solidFill>
                  <a:schemeClr val="tx1"/>
                </a:solidFill>
                <a:cs typeface="B Nazanin" panose="00000400000000000000" pitchFamily="2" charset="-78"/>
              </a:rPr>
              <a:t>ها</a:t>
            </a:r>
          </a:p>
          <a:p>
            <a:pPr marL="457200" indent="-457200" algn="just" rtl="1">
              <a:lnSpc>
                <a:spcPct val="150000"/>
              </a:lnSpc>
              <a:buFont typeface="Wingdings" panose="05000000000000000000" pitchFamily="2" charset="2"/>
              <a:buChar char="§"/>
            </a:pPr>
            <a:r>
              <a:rPr lang="fa-IR" sz="2800" dirty="0">
                <a:solidFill>
                  <a:schemeClr val="tx1"/>
                </a:solidFill>
                <a:cs typeface="B Nazanin" panose="00000400000000000000" pitchFamily="2" charset="-78"/>
              </a:rPr>
              <a:t>برای بهبود کارایی تشخیص آزمایش، ویژگیهایی را حذف می کنیم که برای آزمایش بلااستفاده هستند. پس از تجزیه و تحلیل دقیق، 20 خصوصیت نظیر طول عمر </a:t>
            </a:r>
            <a:r>
              <a:rPr lang="en-US" sz="2800" dirty="0">
                <a:solidFill>
                  <a:schemeClr val="tx1"/>
                </a:solidFill>
                <a:cs typeface="B Nazanin" panose="00000400000000000000" pitchFamily="2" charset="-78"/>
              </a:rPr>
              <a:t>TCP، </a:t>
            </a:r>
            <a:r>
              <a:rPr lang="fa-IR" sz="2800" dirty="0">
                <a:solidFill>
                  <a:schemeClr val="tx1"/>
                </a:solidFill>
                <a:cs typeface="B Nazanin" panose="00000400000000000000" pitchFamily="2" charset="-78"/>
              </a:rPr>
              <a:t>اندازه پنجره، و طول بسته را به عنوان اهداف مطالعه غربال می کنیم. از طرف دیگر، با پیشگیری از مسئله ای که اعداد بزرگ اثر اعداد کوچک را حذف می کنند، تبدیل زیر را انجام می دهیم:</a:t>
            </a:r>
            <a:endParaRPr lang="fa-IR" sz="2800" dirty="0" smtClean="0">
              <a:solidFill>
                <a:schemeClr val="tx1"/>
              </a:solidFill>
              <a:cs typeface="B Nazanin" panose="00000400000000000000" pitchFamily="2" charset="-78"/>
            </a:endParaRPr>
          </a:p>
        </p:txBody>
      </p:sp>
      <p:sp>
        <p:nvSpPr>
          <p:cNvPr id="33" name="Action Button: Back or Previous 32">
            <a:hlinkClick r:id="" action="ppaction://hlinkshowjump?jump=previousslide" highlightClick="1"/>
          </p:cNvPr>
          <p:cNvSpPr/>
          <p:nvPr/>
        </p:nvSpPr>
        <p:spPr>
          <a:xfrm>
            <a:off x="9650277" y="5866752"/>
            <a:ext cx="609609" cy="511444"/>
          </a:xfrm>
          <a:prstGeom prst="actionButtonBackPreviou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34" name="TextBox 33"/>
          <p:cNvSpPr txBox="1"/>
          <p:nvPr/>
        </p:nvSpPr>
        <p:spPr>
          <a:xfrm>
            <a:off x="10259887" y="5827363"/>
            <a:ext cx="1007382" cy="523220"/>
          </a:xfrm>
          <a:prstGeom prst="rect">
            <a:avLst/>
          </a:prstGeom>
          <a:noFill/>
        </p:spPr>
        <p:txBody>
          <a:bodyPr wrap="square" rtlCol="0">
            <a:spAutoFit/>
          </a:bodyPr>
          <a:lstStyle/>
          <a:p>
            <a:pPr algn="ctr"/>
            <a:r>
              <a:rPr lang="en-US" sz="2800" b="1" dirty="0" smtClean="0">
                <a:latin typeface="Times New Roman" panose="02020603050405020304" pitchFamily="18" charset="0"/>
                <a:cs typeface="Times New Roman" panose="02020603050405020304" pitchFamily="18" charset="0"/>
              </a:rPr>
              <a:t>26/39</a:t>
            </a:r>
            <a:endParaRPr lang="en-US" sz="2400" b="1" dirty="0">
              <a:latin typeface="Times New Roman" panose="02020603050405020304" pitchFamily="18" charset="0"/>
              <a:cs typeface="Times New Roman" panose="02020603050405020304" pitchFamily="18" charset="0"/>
            </a:endParaRPr>
          </a:p>
        </p:txBody>
      </p:sp>
      <p:sp>
        <p:nvSpPr>
          <p:cNvPr id="35" name="Action Button: Forward or Next 34">
            <a:hlinkClick r:id="" action="ppaction://hlinkshowjump?jump=nextslide" highlightClick="1"/>
          </p:cNvPr>
          <p:cNvSpPr/>
          <p:nvPr/>
        </p:nvSpPr>
        <p:spPr>
          <a:xfrm>
            <a:off x="11355077" y="5866752"/>
            <a:ext cx="650929" cy="511444"/>
          </a:xfrm>
          <a:prstGeom prst="actionButtonForwardNex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6" name="Isosceles Triangle 25"/>
          <p:cNvSpPr/>
          <p:nvPr/>
        </p:nvSpPr>
        <p:spPr>
          <a:xfrm rot="16200000">
            <a:off x="9424530" y="4240809"/>
            <a:ext cx="384236" cy="258210"/>
          </a:xfrm>
          <a:prstGeom prst="triangle">
            <a:avLst/>
          </a:prstGeom>
          <a:solidFill>
            <a:schemeClr val="accent4">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9603693" y="1422881"/>
            <a:ext cx="2014957" cy="430887"/>
          </a:xfrm>
          <a:prstGeom prst="rect">
            <a:avLst/>
          </a:prstGeom>
          <a:noFill/>
        </p:spPr>
        <p:txBody>
          <a:bodyPr wrap="square" rtlCol="0">
            <a:spAutoFit/>
          </a:bodyPr>
          <a:lstStyle/>
          <a:p>
            <a:pPr algn="r" rtl="1"/>
            <a:r>
              <a:rPr lang="fa-IR" sz="2200" dirty="0" smtClean="0">
                <a:cs typeface="B Nazanin" panose="00000400000000000000" pitchFamily="2" charset="-78"/>
              </a:rPr>
              <a:t>مقدمه</a:t>
            </a:r>
            <a:endParaRPr lang="en-US" sz="2200" dirty="0">
              <a:cs typeface="B Nazanin" panose="00000400000000000000" pitchFamily="2" charset="-78"/>
            </a:endParaRPr>
          </a:p>
        </p:txBody>
      </p:sp>
    </p:spTree>
    <p:extLst>
      <p:ext uri="{BB962C8B-B14F-4D97-AF65-F5344CB8AC3E}">
        <p14:creationId xmlns:p14="http://schemas.microsoft.com/office/powerpoint/2010/main" val="21189590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flipH="1">
            <a:off x="9650278" y="542440"/>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5" name="Flowchart: Delay 4"/>
          <p:cNvSpPr/>
          <p:nvPr/>
        </p:nvSpPr>
        <p:spPr>
          <a:xfrm rot="5400000">
            <a:off x="11672804" y="423741"/>
            <a:ext cx="635430" cy="836908"/>
          </a:xfrm>
          <a:prstGeom prst="flowChartDelay">
            <a:avLst/>
          </a:prstGeom>
          <a:solidFill>
            <a:schemeClr val="bg1">
              <a:lumMod val="95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TextBox 7"/>
          <p:cNvSpPr txBox="1"/>
          <p:nvPr/>
        </p:nvSpPr>
        <p:spPr>
          <a:xfrm>
            <a:off x="9996400" y="580439"/>
            <a:ext cx="1570495" cy="430887"/>
          </a:xfrm>
          <a:prstGeom prst="rect">
            <a:avLst/>
          </a:prstGeom>
          <a:noFill/>
        </p:spPr>
        <p:txBody>
          <a:bodyPr wrap="square" rtlCol="0">
            <a:spAutoFit/>
          </a:bodyPr>
          <a:lstStyle/>
          <a:p>
            <a:pPr algn="r" rtl="1"/>
            <a:r>
              <a:rPr lang="fa-IR" sz="2200" dirty="0" smtClean="0">
                <a:cs typeface="B Nazanin" panose="00000400000000000000" pitchFamily="2" charset="-78"/>
              </a:rPr>
              <a:t>چکیده</a:t>
            </a:r>
            <a:endParaRPr lang="en-US" sz="2200" dirty="0">
              <a:cs typeface="B Nazanin" panose="00000400000000000000" pitchFamily="2" charset="-78"/>
            </a:endParaRPr>
          </a:p>
        </p:txBody>
      </p:sp>
      <p:cxnSp>
        <p:nvCxnSpPr>
          <p:cNvPr id="9" name="Straight Connector 8"/>
          <p:cNvCxnSpPr/>
          <p:nvPr/>
        </p:nvCxnSpPr>
        <p:spPr>
          <a:xfrm flipH="1">
            <a:off x="9650278" y="1388039"/>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0" name="Flowchart: Delay 9"/>
          <p:cNvSpPr/>
          <p:nvPr/>
        </p:nvSpPr>
        <p:spPr>
          <a:xfrm rot="5400000">
            <a:off x="11672804" y="1271782"/>
            <a:ext cx="635430" cy="836908"/>
          </a:xfrm>
          <a:prstGeom prst="flowChartDelay">
            <a:avLst/>
          </a:prstGeom>
          <a:solidFill>
            <a:schemeClr val="tx2">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2" name="Straight Connector 11"/>
          <p:cNvCxnSpPr/>
          <p:nvPr/>
        </p:nvCxnSpPr>
        <p:spPr>
          <a:xfrm flipH="1">
            <a:off x="9650278" y="2233638"/>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3" name="Flowchart: Delay 12"/>
          <p:cNvSpPr/>
          <p:nvPr/>
        </p:nvSpPr>
        <p:spPr>
          <a:xfrm rot="5400000">
            <a:off x="11672804" y="2116579"/>
            <a:ext cx="635430" cy="836908"/>
          </a:xfrm>
          <a:prstGeom prst="flowChartDelay">
            <a:avLst/>
          </a:prstGeom>
          <a:solidFill>
            <a:schemeClr val="accent1">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TextBox 13"/>
          <p:cNvSpPr txBox="1"/>
          <p:nvPr/>
        </p:nvSpPr>
        <p:spPr>
          <a:xfrm>
            <a:off x="9603693" y="2288848"/>
            <a:ext cx="1963202" cy="430887"/>
          </a:xfrm>
          <a:prstGeom prst="rect">
            <a:avLst/>
          </a:prstGeom>
          <a:noFill/>
        </p:spPr>
        <p:txBody>
          <a:bodyPr wrap="square" rtlCol="0">
            <a:spAutoFit/>
          </a:bodyPr>
          <a:lstStyle/>
          <a:p>
            <a:pPr algn="r" rtl="1"/>
            <a:r>
              <a:rPr lang="fa-IR" sz="2200" dirty="0" smtClean="0">
                <a:cs typeface="B Nazanin" panose="00000400000000000000" pitchFamily="2" charset="-78"/>
              </a:rPr>
              <a:t>الگوریتم خوشه بندی</a:t>
            </a:r>
            <a:endParaRPr lang="en-US" sz="2200" dirty="0">
              <a:cs typeface="B Nazanin" panose="00000400000000000000" pitchFamily="2" charset="-78"/>
            </a:endParaRPr>
          </a:p>
        </p:txBody>
      </p:sp>
      <p:cxnSp>
        <p:nvCxnSpPr>
          <p:cNvPr id="15" name="Straight Connector 14"/>
          <p:cNvCxnSpPr/>
          <p:nvPr/>
        </p:nvCxnSpPr>
        <p:spPr>
          <a:xfrm flipH="1">
            <a:off x="9650277" y="3079237"/>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6" name="Flowchart: Delay 15"/>
          <p:cNvSpPr/>
          <p:nvPr/>
        </p:nvSpPr>
        <p:spPr>
          <a:xfrm rot="5400000">
            <a:off x="11667633" y="2955894"/>
            <a:ext cx="635430" cy="836908"/>
          </a:xfrm>
          <a:prstGeom prst="flowChartDelay">
            <a:avLst/>
          </a:prstGeom>
          <a:solidFill>
            <a:schemeClr val="accent2">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7" name="TextBox 16"/>
          <p:cNvSpPr txBox="1"/>
          <p:nvPr/>
        </p:nvSpPr>
        <p:spPr>
          <a:xfrm>
            <a:off x="9944730" y="3119258"/>
            <a:ext cx="1570495" cy="430887"/>
          </a:xfrm>
          <a:prstGeom prst="rect">
            <a:avLst/>
          </a:prstGeom>
          <a:noFill/>
        </p:spPr>
        <p:txBody>
          <a:bodyPr wrap="square" rtlCol="0">
            <a:spAutoFit/>
          </a:bodyPr>
          <a:lstStyle/>
          <a:p>
            <a:pPr algn="r" rtl="1"/>
            <a:r>
              <a:rPr lang="fa-IR" sz="2200" dirty="0" smtClean="0">
                <a:cs typeface="B Nazanin" panose="00000400000000000000" pitchFamily="2" charset="-78"/>
              </a:rPr>
              <a:t>تشخیص نفوذ</a:t>
            </a:r>
            <a:endParaRPr lang="en-US" sz="2200" dirty="0">
              <a:cs typeface="B Nazanin" panose="00000400000000000000" pitchFamily="2" charset="-78"/>
            </a:endParaRPr>
          </a:p>
        </p:txBody>
      </p:sp>
      <p:cxnSp>
        <p:nvCxnSpPr>
          <p:cNvPr id="18" name="Straight Connector 17"/>
          <p:cNvCxnSpPr/>
          <p:nvPr/>
        </p:nvCxnSpPr>
        <p:spPr>
          <a:xfrm flipH="1">
            <a:off x="9650277" y="3924836"/>
            <a:ext cx="2541724"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9" name="Flowchart: Delay 18"/>
          <p:cNvSpPr/>
          <p:nvPr/>
        </p:nvSpPr>
        <p:spPr>
          <a:xfrm rot="5400000">
            <a:off x="11667634" y="3807774"/>
            <a:ext cx="635430" cy="836908"/>
          </a:xfrm>
          <a:prstGeom prst="flowChartDelay">
            <a:avLst/>
          </a:prstGeom>
          <a:solidFill>
            <a:schemeClr val="accent4">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0" name="TextBox 19"/>
          <p:cNvSpPr txBox="1"/>
          <p:nvPr/>
        </p:nvSpPr>
        <p:spPr>
          <a:xfrm>
            <a:off x="9541783" y="3947224"/>
            <a:ext cx="2025112" cy="430887"/>
          </a:xfrm>
          <a:prstGeom prst="rect">
            <a:avLst/>
          </a:prstGeom>
          <a:noFill/>
        </p:spPr>
        <p:txBody>
          <a:bodyPr wrap="square" rtlCol="0">
            <a:spAutoFit/>
          </a:bodyPr>
          <a:lstStyle/>
          <a:p>
            <a:pPr algn="r" rtl="1"/>
            <a:r>
              <a:rPr lang="fa-IR" sz="2200" b="1" dirty="0" smtClean="0">
                <a:effectLst>
                  <a:outerShdw blurRad="38100" dist="38100" dir="2700000" algn="tl">
                    <a:srgbClr val="000000">
                      <a:alpha val="43137"/>
                    </a:srgbClr>
                  </a:outerShdw>
                </a:effectLst>
                <a:cs typeface="B Nazanin" panose="00000400000000000000" pitchFamily="2" charset="-78"/>
              </a:rPr>
              <a:t>آزمایش</a:t>
            </a:r>
            <a:endParaRPr lang="en-US" sz="2200" b="1" dirty="0">
              <a:effectLst>
                <a:outerShdw blurRad="38100" dist="38100" dir="2700000" algn="tl">
                  <a:srgbClr val="000000">
                    <a:alpha val="43137"/>
                  </a:srgbClr>
                </a:outerShdw>
              </a:effectLst>
              <a:cs typeface="B Nazanin" panose="00000400000000000000" pitchFamily="2" charset="-78"/>
            </a:endParaRPr>
          </a:p>
        </p:txBody>
      </p:sp>
      <p:cxnSp>
        <p:nvCxnSpPr>
          <p:cNvPr id="21" name="Straight Connector 20"/>
          <p:cNvCxnSpPr/>
          <p:nvPr/>
        </p:nvCxnSpPr>
        <p:spPr>
          <a:xfrm flipH="1">
            <a:off x="9650278" y="4808263"/>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22" name="Flowchart: Delay 21"/>
          <p:cNvSpPr/>
          <p:nvPr/>
        </p:nvSpPr>
        <p:spPr>
          <a:xfrm rot="5400000">
            <a:off x="11667634" y="4676575"/>
            <a:ext cx="635430" cy="836908"/>
          </a:xfrm>
          <a:prstGeom prst="flowChartDelay">
            <a:avLst/>
          </a:prstGeom>
          <a:solidFill>
            <a:schemeClr val="accent6">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3" name="TextBox 22"/>
          <p:cNvSpPr txBox="1"/>
          <p:nvPr/>
        </p:nvSpPr>
        <p:spPr>
          <a:xfrm>
            <a:off x="9712264" y="4815210"/>
            <a:ext cx="1854630" cy="430887"/>
          </a:xfrm>
          <a:prstGeom prst="rect">
            <a:avLst/>
          </a:prstGeom>
          <a:noFill/>
        </p:spPr>
        <p:txBody>
          <a:bodyPr wrap="square" rtlCol="0">
            <a:spAutoFit/>
          </a:bodyPr>
          <a:lstStyle/>
          <a:p>
            <a:pPr algn="r" rtl="1"/>
            <a:r>
              <a:rPr lang="fa-IR" sz="2200" dirty="0" smtClean="0">
                <a:cs typeface="B Nazanin" panose="00000400000000000000" pitchFamily="2" charset="-78"/>
              </a:rPr>
              <a:t>نتیجه گیری</a:t>
            </a:r>
            <a:endParaRPr lang="en-US" sz="2200" dirty="0">
              <a:cs typeface="B Nazanin" panose="00000400000000000000" pitchFamily="2" charset="-78"/>
            </a:endParaRPr>
          </a:p>
        </p:txBody>
      </p:sp>
      <mc:AlternateContent xmlns:mc="http://schemas.openxmlformats.org/markup-compatibility/2006">
        <mc:Choice xmlns:a14="http://schemas.microsoft.com/office/drawing/2010/main" Requires="a14">
          <p:sp>
            <p:nvSpPr>
              <p:cNvPr id="24" name="Rectangle 23"/>
              <p:cNvSpPr/>
              <p:nvPr/>
            </p:nvSpPr>
            <p:spPr>
              <a:xfrm>
                <a:off x="139486" y="232476"/>
                <a:ext cx="9293818" cy="6400800"/>
              </a:xfrm>
              <a:prstGeom prst="rect">
                <a:avLst/>
              </a:prstGeom>
              <a:solidFill>
                <a:schemeClr val="accent4">
                  <a:lumMod val="20000"/>
                  <a:lumOff val="80000"/>
                </a:schemeClr>
              </a:solidFill>
              <a:ln w="28575"/>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nchorCtr="0"/>
              <a:lstStyle/>
              <a:p>
                <a:pPr marL="914400" lvl="1" indent="-457200" algn="just" rtl="1">
                  <a:lnSpc>
                    <a:spcPct val="150000"/>
                  </a:lnSpc>
                  <a:buFont typeface="Arial" panose="020B0604020202020204" pitchFamily="34" charset="0"/>
                  <a:buChar char="•"/>
                </a:pPr>
                <a:r>
                  <a:rPr lang="fa-IR" sz="2800" dirty="0" smtClean="0">
                    <a:cs typeface="B Nazanin" panose="00000400000000000000" pitchFamily="2" charset="-78"/>
                  </a:rPr>
                  <a:t>محاسبه </a:t>
                </a:r>
                <a:r>
                  <a:rPr lang="fa-IR" sz="2800" dirty="0">
                    <a:cs typeface="B Nazanin" panose="00000400000000000000" pitchFamily="2" charset="-78"/>
                  </a:rPr>
                  <a:t>انحراف مطلق متوسط </a:t>
                </a:r>
                <a14:m>
                  <m:oMath xmlns:m="http://schemas.openxmlformats.org/officeDocument/2006/math">
                    <m:sSub>
                      <m:sSubPr>
                        <m:ctrlPr>
                          <a:rPr lang="en-US" sz="2800" i="1">
                            <a:latin typeface="Cambria Math" panose="02040503050406030204" pitchFamily="18" charset="0"/>
                          </a:rPr>
                        </m:ctrlPr>
                      </m:sSubPr>
                      <m:e>
                        <m:r>
                          <a:rPr lang="en-US" sz="2800" i="1">
                            <a:latin typeface="Cambria Math" panose="02040503050406030204" pitchFamily="18" charset="0"/>
                          </a:rPr>
                          <m:t>𝑆</m:t>
                        </m:r>
                        <m:r>
                          <a:rPr lang="en-US" sz="2800">
                            <a:latin typeface="Cambria Math" panose="02040503050406030204" pitchFamily="18" charset="0"/>
                          </a:rPr>
                          <m:t> </m:t>
                        </m:r>
                      </m:e>
                      <m:sub>
                        <m:r>
                          <a:rPr lang="en-US" sz="2800" i="1">
                            <a:latin typeface="Cambria Math" panose="02040503050406030204" pitchFamily="18" charset="0"/>
                          </a:rPr>
                          <m:t>ƒ</m:t>
                        </m:r>
                      </m:sub>
                    </m:sSub>
                  </m:oMath>
                </a14:m>
                <a:endParaRPr lang="fa-IR" sz="2800" dirty="0" smtClean="0"/>
              </a:p>
              <a:p>
                <a:pPr marL="457200" lvl="0" indent="-457200" algn="just" rtl="1">
                  <a:lnSpc>
                    <a:spcPct val="150000"/>
                  </a:lnSpc>
                  <a:buFont typeface="Wingdings" panose="05000000000000000000" pitchFamily="2" charset="2"/>
                  <a:buChar char="§"/>
                </a:pPr>
                <a:endParaRPr lang="fa-IR" sz="2800" dirty="0" smtClean="0">
                  <a:cs typeface="B Nazanin" panose="00000400000000000000" pitchFamily="2" charset="-78"/>
                </a:endParaRPr>
              </a:p>
              <a:p>
                <a:pPr marL="457200" lvl="0" indent="-457200" algn="just" rtl="1">
                  <a:lnSpc>
                    <a:spcPct val="150000"/>
                  </a:lnSpc>
                  <a:buFont typeface="Wingdings" panose="05000000000000000000" pitchFamily="2" charset="2"/>
                  <a:buChar char="§"/>
                </a:pPr>
                <a:endParaRPr lang="fa-IR" sz="2800" dirty="0" smtClean="0">
                  <a:cs typeface="B Nazanin" panose="00000400000000000000" pitchFamily="2" charset="-78"/>
                </a:endParaRPr>
              </a:p>
              <a:p>
                <a:pPr marL="457200" lvl="0" indent="-457200" algn="just" rtl="1">
                  <a:lnSpc>
                    <a:spcPct val="150000"/>
                  </a:lnSpc>
                  <a:buFont typeface="Wingdings" panose="05000000000000000000" pitchFamily="2" charset="2"/>
                  <a:buChar char="§"/>
                </a:pPr>
                <a:endParaRPr lang="fa-IR" sz="2800" dirty="0">
                  <a:cs typeface="B Nazanin" panose="00000400000000000000" pitchFamily="2" charset="-78"/>
                </a:endParaRPr>
              </a:p>
              <a:p>
                <a:pPr marL="914400" lvl="1" indent="-457200" algn="just" rtl="1">
                  <a:lnSpc>
                    <a:spcPct val="150000"/>
                  </a:lnSpc>
                  <a:buFont typeface="Arial" panose="020B0604020202020204" pitchFamily="34" charset="0"/>
                  <a:buChar char="•"/>
                </a:pPr>
                <a:r>
                  <a:rPr lang="fa-IR" sz="2800" dirty="0">
                    <a:cs typeface="B Nazanin" panose="00000400000000000000" pitchFamily="2" charset="-78"/>
                  </a:rPr>
                  <a:t>محاسبه خصوصیت ویژگی استاندارد </a:t>
                </a:r>
                <a14:m>
                  <m:oMath xmlns:m="http://schemas.openxmlformats.org/officeDocument/2006/math">
                    <m:sSub>
                      <m:sSubPr>
                        <m:ctrlPr>
                          <a:rPr lang="en-US" sz="2800" i="1">
                            <a:latin typeface="Cambria Math" panose="02040503050406030204" pitchFamily="18" charset="0"/>
                          </a:rPr>
                        </m:ctrlPr>
                      </m:sSubPr>
                      <m:e>
                        <m:r>
                          <a:rPr lang="en-US" sz="2800" i="1">
                            <a:latin typeface="Cambria Math" panose="02040503050406030204" pitchFamily="18" charset="0"/>
                          </a:rPr>
                          <m:t>𝑌</m:t>
                        </m:r>
                      </m:e>
                      <m:sub>
                        <m:r>
                          <a:rPr lang="en-US" sz="2800" i="1">
                            <a:latin typeface="Cambria Math" panose="02040503050406030204" pitchFamily="18" charset="0"/>
                          </a:rPr>
                          <m:t>𝑖</m:t>
                        </m:r>
                        <m:r>
                          <a:rPr lang="en-US" sz="2800" i="1">
                            <a:latin typeface="Cambria Math" panose="02040503050406030204" pitchFamily="18" charset="0"/>
                          </a:rPr>
                          <m:t>ƒ</m:t>
                        </m:r>
                        <m:r>
                          <a:rPr lang="en-US" sz="2800">
                            <a:latin typeface="Cambria Math" panose="02040503050406030204" pitchFamily="18" charset="0"/>
                          </a:rPr>
                          <m:t> </m:t>
                        </m:r>
                      </m:sub>
                    </m:sSub>
                  </m:oMath>
                </a14:m>
                <a:r>
                  <a:rPr lang="ar-SA" sz="2800" dirty="0">
                    <a:cs typeface="B Nazanin" panose="00000400000000000000" pitchFamily="2" charset="-78"/>
                  </a:rPr>
                  <a:t>:</a:t>
                </a:r>
                <a:endParaRPr lang="en-US" sz="2800" dirty="0">
                  <a:cs typeface="B Nazanin" panose="00000400000000000000" pitchFamily="2" charset="-78"/>
                </a:endParaRPr>
              </a:p>
              <a:p>
                <a:pPr marL="457200" lvl="0" indent="-457200" algn="just" rtl="1">
                  <a:lnSpc>
                    <a:spcPct val="150000"/>
                  </a:lnSpc>
                  <a:buFont typeface="Wingdings" panose="05000000000000000000" pitchFamily="2" charset="2"/>
                  <a:buChar char="§"/>
                </a:pPr>
                <a:endParaRPr lang="fa-IR" sz="2800" dirty="0" smtClean="0">
                  <a:cs typeface="B Nazanin" panose="00000400000000000000" pitchFamily="2" charset="-78"/>
                </a:endParaRPr>
              </a:p>
              <a:p>
                <a:pPr marL="457200" lvl="0" indent="-457200" algn="just" rtl="1">
                  <a:lnSpc>
                    <a:spcPct val="150000"/>
                  </a:lnSpc>
                  <a:buFont typeface="Wingdings" panose="05000000000000000000" pitchFamily="2" charset="2"/>
                  <a:buChar char="§"/>
                </a:pPr>
                <a:endParaRPr lang="en-US" sz="2800" dirty="0">
                  <a:cs typeface="B Nazanin" panose="00000400000000000000" pitchFamily="2" charset="-78"/>
                </a:endParaRPr>
              </a:p>
              <a:p>
                <a:pPr algn="just" rtl="1">
                  <a:lnSpc>
                    <a:spcPct val="150000"/>
                  </a:lnSpc>
                </a:pPr>
                <a:endParaRPr lang="fa-IR" sz="2800" dirty="0" smtClean="0">
                  <a:solidFill>
                    <a:schemeClr val="tx1"/>
                  </a:solidFill>
                  <a:cs typeface="B Nazanin" panose="00000400000000000000" pitchFamily="2" charset="-78"/>
                </a:endParaRPr>
              </a:p>
            </p:txBody>
          </p:sp>
        </mc:Choice>
        <mc:Fallback>
          <p:sp>
            <p:nvSpPr>
              <p:cNvPr id="24" name="Rectangle 23"/>
              <p:cNvSpPr>
                <a:spLocks noRot="1" noChangeAspect="1" noMove="1" noResize="1" noEditPoints="1" noAdjustHandles="1" noChangeArrowheads="1" noChangeShapeType="1" noTextEdit="1"/>
              </p:cNvSpPr>
              <p:nvPr/>
            </p:nvSpPr>
            <p:spPr>
              <a:xfrm>
                <a:off x="139486" y="232476"/>
                <a:ext cx="9293818" cy="6400800"/>
              </a:xfrm>
              <a:prstGeom prst="rect">
                <a:avLst/>
              </a:prstGeom>
              <a:blipFill rotWithShape="0">
                <a:blip r:embed="rId2"/>
                <a:stretch>
                  <a:fillRect/>
                </a:stretch>
              </a:blipFill>
              <a:ln w="28575"/>
              <a:effectLst>
                <a:outerShdw blurRad="50800" dist="38100" dir="2700000" algn="tl" rotWithShape="0">
                  <a:prstClr val="black">
                    <a:alpha val="40000"/>
                  </a:prstClr>
                </a:outerShdw>
              </a:effectLst>
            </p:spPr>
            <p:txBody>
              <a:bodyPr/>
              <a:lstStyle/>
              <a:p>
                <a:r>
                  <a:rPr lang="en-US">
                    <a:noFill/>
                  </a:rPr>
                  <a:t> </a:t>
                </a:r>
              </a:p>
            </p:txBody>
          </p:sp>
        </mc:Fallback>
      </mc:AlternateContent>
      <p:sp>
        <p:nvSpPr>
          <p:cNvPr id="33" name="Action Button: Back or Previous 32">
            <a:hlinkClick r:id="" action="ppaction://hlinkshowjump?jump=previousslide" highlightClick="1"/>
          </p:cNvPr>
          <p:cNvSpPr/>
          <p:nvPr/>
        </p:nvSpPr>
        <p:spPr>
          <a:xfrm>
            <a:off x="9650277" y="5866752"/>
            <a:ext cx="609609" cy="511444"/>
          </a:xfrm>
          <a:prstGeom prst="actionButtonBackPreviou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34" name="TextBox 33"/>
          <p:cNvSpPr txBox="1"/>
          <p:nvPr/>
        </p:nvSpPr>
        <p:spPr>
          <a:xfrm>
            <a:off x="10259887" y="5827363"/>
            <a:ext cx="1007382" cy="523220"/>
          </a:xfrm>
          <a:prstGeom prst="rect">
            <a:avLst/>
          </a:prstGeom>
          <a:noFill/>
        </p:spPr>
        <p:txBody>
          <a:bodyPr wrap="square" rtlCol="0">
            <a:spAutoFit/>
          </a:bodyPr>
          <a:lstStyle/>
          <a:p>
            <a:pPr algn="ctr"/>
            <a:r>
              <a:rPr lang="en-US" sz="2800" b="1" dirty="0" smtClean="0">
                <a:latin typeface="Times New Roman" panose="02020603050405020304" pitchFamily="18" charset="0"/>
                <a:cs typeface="Times New Roman" panose="02020603050405020304" pitchFamily="18" charset="0"/>
              </a:rPr>
              <a:t>27/39</a:t>
            </a:r>
            <a:endParaRPr lang="en-US" sz="2400" b="1" dirty="0">
              <a:latin typeface="Times New Roman" panose="02020603050405020304" pitchFamily="18" charset="0"/>
              <a:cs typeface="Times New Roman" panose="02020603050405020304" pitchFamily="18" charset="0"/>
            </a:endParaRPr>
          </a:p>
        </p:txBody>
      </p:sp>
      <p:sp>
        <p:nvSpPr>
          <p:cNvPr id="35" name="Action Button: Forward or Next 34">
            <a:hlinkClick r:id="" action="ppaction://hlinkshowjump?jump=nextslide" highlightClick="1"/>
          </p:cNvPr>
          <p:cNvSpPr/>
          <p:nvPr/>
        </p:nvSpPr>
        <p:spPr>
          <a:xfrm>
            <a:off x="11355077" y="5866752"/>
            <a:ext cx="650929" cy="511444"/>
          </a:xfrm>
          <a:prstGeom prst="actionButtonForwardNex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6" name="Isosceles Triangle 25"/>
          <p:cNvSpPr/>
          <p:nvPr/>
        </p:nvSpPr>
        <p:spPr>
          <a:xfrm rot="16200000">
            <a:off x="9424530" y="4240809"/>
            <a:ext cx="384236" cy="258210"/>
          </a:xfrm>
          <a:prstGeom prst="triangle">
            <a:avLst/>
          </a:prstGeom>
          <a:solidFill>
            <a:schemeClr val="accent4">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9603693" y="1422881"/>
            <a:ext cx="2014957" cy="430887"/>
          </a:xfrm>
          <a:prstGeom prst="rect">
            <a:avLst/>
          </a:prstGeom>
          <a:noFill/>
        </p:spPr>
        <p:txBody>
          <a:bodyPr wrap="square" rtlCol="0">
            <a:spAutoFit/>
          </a:bodyPr>
          <a:lstStyle/>
          <a:p>
            <a:pPr algn="r" rtl="1"/>
            <a:r>
              <a:rPr lang="fa-IR" sz="2200" dirty="0" smtClean="0">
                <a:cs typeface="B Nazanin" panose="00000400000000000000" pitchFamily="2" charset="-78"/>
              </a:rPr>
              <a:t>مقدمه</a:t>
            </a:r>
            <a:endParaRPr lang="en-US" sz="2200" dirty="0">
              <a:cs typeface="B Nazanin" panose="00000400000000000000" pitchFamily="2" charset="-78"/>
            </a:endParaRPr>
          </a:p>
        </p:txBody>
      </p:sp>
      <p:pic>
        <p:nvPicPr>
          <p:cNvPr id="27" name="Picture 26"/>
          <p:cNvPicPr/>
          <p:nvPr/>
        </p:nvPicPr>
        <p:blipFill>
          <a:blip r:embed="rId3"/>
          <a:stretch>
            <a:fillRect/>
          </a:stretch>
        </p:blipFill>
        <p:spPr>
          <a:xfrm>
            <a:off x="2415652" y="1946235"/>
            <a:ext cx="5319026" cy="902038"/>
          </a:xfrm>
          <a:prstGeom prst="rect">
            <a:avLst/>
          </a:prstGeom>
        </p:spPr>
      </p:pic>
      <p:pic>
        <p:nvPicPr>
          <p:cNvPr id="28" name="Picture 27"/>
          <p:cNvPicPr/>
          <p:nvPr/>
        </p:nvPicPr>
        <p:blipFill>
          <a:blip r:embed="rId4"/>
          <a:stretch>
            <a:fillRect/>
          </a:stretch>
        </p:blipFill>
        <p:spPr>
          <a:xfrm>
            <a:off x="3308044" y="4562032"/>
            <a:ext cx="3630608" cy="736105"/>
          </a:xfrm>
          <a:prstGeom prst="rect">
            <a:avLst/>
          </a:prstGeom>
        </p:spPr>
      </p:pic>
    </p:spTree>
    <p:extLst>
      <p:ext uri="{BB962C8B-B14F-4D97-AF65-F5344CB8AC3E}">
        <p14:creationId xmlns:p14="http://schemas.microsoft.com/office/powerpoint/2010/main" val="34836059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TotalTime>
  <Words>239</Words>
  <Application>Microsoft Office PowerPoint</Application>
  <PresentationFormat>Widescreen</PresentationFormat>
  <Paragraphs>40</Paragraphs>
  <Slides>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Arial</vt:lpstr>
      <vt:lpstr>B Nazanin</vt:lpstr>
      <vt:lpstr>Calibri</vt:lpstr>
      <vt:lpstr>Calibri Light</vt:lpstr>
      <vt:lpstr>Cambria Math</vt:lpstr>
      <vt:lpstr>Times New Roman</vt:lpstr>
      <vt:lpstr>Wingdings</vt:lpstr>
      <vt:lpstr>Office Theme</vt:lpstr>
      <vt:lpstr>PowerPoint Presentation</vt:lpstr>
      <vt:lpstr>PowerPoint Presentation</vt:lpstr>
      <vt:lpstr>PowerPoint Presentation</vt:lpstr>
      <vt:lpstr>PowerPoint Presentation</vt:lpstr>
    </vt:vector>
  </TitlesOfParts>
  <Company>madsg.com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Khastkhodaei;madsg.com</dc:creator>
  <dc:description>madsg.com</dc:description>
  <cp:lastModifiedBy>8p</cp:lastModifiedBy>
  <cp:revision>27</cp:revision>
  <dcterms:created xsi:type="dcterms:W3CDTF">2014-08-21T14:23:12Z</dcterms:created>
  <dcterms:modified xsi:type="dcterms:W3CDTF">2017-08-26T09:13:37Z</dcterms:modified>
</cp:coreProperties>
</file>