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8/23/2017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8/23/2017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8/23/2017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8/23/2017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8/23/2017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8/23/2017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8/23/2017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650277" y="2288848"/>
            <a:ext cx="1916618" cy="430887"/>
          </a:xfrm>
          <a:prstGeom prst="rect">
            <a:avLst/>
          </a:prstGeom>
          <a:noFill/>
        </p:spPr>
        <p:txBody>
          <a:bodyPr wrap="square" rtlCol="0">
            <a:spAutoFit/>
          </a:bodyPr>
          <a:lstStyle/>
          <a:p>
            <a:pPr algn="r" rtl="1"/>
            <a:r>
              <a:rPr lang="fa-IR" sz="2200" b="1" dirty="0" smtClean="0">
                <a:effectLst>
                  <a:outerShdw blurRad="38100" dist="38100" dir="2700000" algn="tl">
                    <a:srgbClr val="000000">
                      <a:alpha val="43137"/>
                    </a:srgbClr>
                  </a:outerShdw>
                </a:effectLst>
                <a:cs typeface="B Nazanin" panose="00000400000000000000" pitchFamily="2" charset="-78"/>
              </a:rPr>
              <a:t>تهدیدهای امنیتی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712264" y="3119258"/>
            <a:ext cx="1802961" cy="461665"/>
          </a:xfrm>
          <a:prstGeom prst="rect">
            <a:avLst/>
          </a:prstGeom>
          <a:noFill/>
        </p:spPr>
        <p:txBody>
          <a:bodyPr wrap="square" rtlCol="0">
            <a:spAutoFit/>
          </a:bodyPr>
          <a:lstStyle/>
          <a:p>
            <a:pPr algn="r" rtl="1"/>
            <a:r>
              <a:rPr lang="fa-IR" sz="2400" dirty="0" smtClean="0">
                <a:cs typeface="B Nazanin" panose="00000400000000000000" pitchFamily="2" charset="-78"/>
              </a:rPr>
              <a:t>استراتژی حفاظت</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en-US" sz="2800" b="1" u="sng" dirty="0" smtClean="0">
                <a:solidFill>
                  <a:schemeClr val="tx1"/>
                </a:solidFill>
                <a:cs typeface="B Nazanin" panose="00000400000000000000" pitchFamily="2" charset="-78"/>
              </a:rPr>
              <a:t>B</a:t>
            </a:r>
            <a:r>
              <a:rPr lang="fa-IR" sz="2800" b="1" u="sng" dirty="0" smtClean="0">
                <a:solidFill>
                  <a:schemeClr val="tx1"/>
                </a:solidFill>
                <a:cs typeface="B Nazanin" panose="00000400000000000000" pitchFamily="2" charset="-78"/>
              </a:rPr>
              <a:t>.</a:t>
            </a:r>
            <a:r>
              <a:rPr lang="en-US" sz="2800" b="1" u="sng" dirty="0">
                <a:solidFill>
                  <a:schemeClr val="tx1"/>
                </a:solidFill>
                <a:cs typeface="B Nazanin" panose="00000400000000000000" pitchFamily="2" charset="-78"/>
              </a:rPr>
              <a:t>	</a:t>
            </a:r>
            <a:r>
              <a:rPr lang="fa-IR" sz="2800" b="1" u="sng" dirty="0">
                <a:solidFill>
                  <a:schemeClr val="tx1"/>
                </a:solidFill>
                <a:cs typeface="B Nazanin" panose="00000400000000000000" pitchFamily="2" charset="-78"/>
              </a:rPr>
              <a:t>حمله </a:t>
            </a:r>
            <a:r>
              <a:rPr lang="en-US" sz="2800" b="1" u="sng" dirty="0">
                <a:solidFill>
                  <a:schemeClr val="tx1"/>
                </a:solidFill>
                <a:cs typeface="B Nazanin" panose="00000400000000000000" pitchFamily="2" charset="-78"/>
              </a:rPr>
              <a:t>Home Address Option </a:t>
            </a:r>
          </a:p>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به منظور تحقق ویژگی نشانی پذیر گره موبایل در هنگام تغییر موقعیتش در لینک های ارتباطی، قرارداد یا توافق </a:t>
            </a:r>
            <a:r>
              <a:rPr lang="fa-IR" sz="2800" dirty="0" smtClean="0">
                <a:solidFill>
                  <a:schemeClr val="tx1"/>
                </a:solidFill>
                <a:cs typeface="B Nazanin" panose="00000400000000000000" pitchFamily="2" charset="-78"/>
              </a:rPr>
              <a:t>نامه</a:t>
            </a:r>
            <a:r>
              <a:rPr lang="en-US" sz="2800" dirty="0" smtClean="0">
                <a:solidFill>
                  <a:schemeClr val="tx1"/>
                </a:solidFill>
                <a:cs typeface="B Nazanin" panose="00000400000000000000" pitchFamily="2" charset="-78"/>
              </a:rPr>
              <a:t>IPv6 </a:t>
            </a:r>
            <a:r>
              <a:rPr lang="fa-IR" sz="2800" dirty="0" smtClean="0">
                <a:solidFill>
                  <a:schemeClr val="tx1"/>
                </a:solidFill>
                <a:cs typeface="B Nazanin" panose="00000400000000000000" pitchFamily="2" charset="-78"/>
              </a:rPr>
              <a:t> موبایل</a:t>
            </a:r>
            <a:r>
              <a:rPr lang="fa-IR" sz="2800" dirty="0">
                <a:solidFill>
                  <a:schemeClr val="tx1"/>
                </a:solidFill>
                <a:cs typeface="B Nazanin" panose="00000400000000000000" pitchFamily="2" charset="-78"/>
              </a:rPr>
              <a:t>، هدرهاو گزینه های جدیدی در بسته های داده معرفی و راهکارهای خاص برای آن بسته های داده را تعریف می کند. اما، مهاجمین از هدرها و گزینه های جدید برای تحریک ریسک های هک نیز استفاده می کنند. هدرگزینه آدرس خانگی 16 بایت را برای حمل و انتقال یک آدرس </a:t>
            </a:r>
            <a:r>
              <a:rPr lang="en-US" sz="2800" dirty="0">
                <a:solidFill>
                  <a:schemeClr val="tx1"/>
                </a:solidFill>
                <a:cs typeface="B Nazanin" panose="00000400000000000000" pitchFamily="2" charset="-78"/>
              </a:rPr>
              <a:t>IPv6 </a:t>
            </a:r>
            <a:r>
              <a:rPr lang="fa-IR" sz="2800" dirty="0">
                <a:solidFill>
                  <a:schemeClr val="tx1"/>
                </a:solidFill>
                <a:cs typeface="B Nazanin" panose="00000400000000000000" pitchFamily="2" charset="-78"/>
              </a:rPr>
              <a:t>تعریف می کند که به هدر گزینه هدف تعلق داشته و توسط گره مقصد پردازش می شود. </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15</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36</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ویژگیهای امنیتی </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22167861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650277" y="2288848"/>
            <a:ext cx="1916618" cy="430887"/>
          </a:xfrm>
          <a:prstGeom prst="rect">
            <a:avLst/>
          </a:prstGeom>
          <a:noFill/>
        </p:spPr>
        <p:txBody>
          <a:bodyPr wrap="square" rtlCol="0">
            <a:spAutoFit/>
          </a:bodyPr>
          <a:lstStyle/>
          <a:p>
            <a:pPr algn="r" rtl="1"/>
            <a:r>
              <a:rPr lang="fa-IR" sz="2200" b="1" dirty="0" smtClean="0">
                <a:effectLst>
                  <a:outerShdw blurRad="38100" dist="38100" dir="2700000" algn="tl">
                    <a:srgbClr val="000000">
                      <a:alpha val="43137"/>
                    </a:srgbClr>
                  </a:outerShdw>
                </a:effectLst>
                <a:cs typeface="B Nazanin" panose="00000400000000000000" pitchFamily="2" charset="-78"/>
              </a:rPr>
              <a:t>تهدیدهای امنیتی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712264" y="3119258"/>
            <a:ext cx="1802961" cy="461665"/>
          </a:xfrm>
          <a:prstGeom prst="rect">
            <a:avLst/>
          </a:prstGeom>
          <a:noFill/>
        </p:spPr>
        <p:txBody>
          <a:bodyPr wrap="square" rtlCol="0">
            <a:spAutoFit/>
          </a:bodyPr>
          <a:lstStyle/>
          <a:p>
            <a:pPr algn="r" rtl="1"/>
            <a:r>
              <a:rPr lang="fa-IR" sz="2400" dirty="0" smtClean="0">
                <a:cs typeface="B Nazanin" panose="00000400000000000000" pitchFamily="2" charset="-78"/>
              </a:rPr>
              <a:t>استراتژی حفاظت</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آدرس تعریف شده در گزینه آدرس عامل خانگی نشان دهنده آدرس اصلی می باشد، بنابراین، گره مقصد برطبق </a:t>
            </a:r>
            <a:r>
              <a:rPr lang="fa-IR" sz="2800" dirty="0" smtClean="0">
                <a:solidFill>
                  <a:schemeClr val="tx1"/>
                </a:solidFill>
                <a:cs typeface="B Nazanin" panose="00000400000000000000" pitchFamily="2" charset="-78"/>
              </a:rPr>
              <a:t>آدرس</a:t>
            </a:r>
            <a:r>
              <a:rPr lang="en-US" sz="2800" dirty="0" smtClean="0">
                <a:solidFill>
                  <a:schemeClr val="tx1"/>
                </a:solidFill>
                <a:cs typeface="B Nazanin" panose="00000400000000000000" pitchFamily="2" charset="-78"/>
              </a:rPr>
              <a:t>IPv6 </a:t>
            </a:r>
            <a:r>
              <a:rPr lang="fa-IR" sz="2800" dirty="0" smtClean="0">
                <a:solidFill>
                  <a:schemeClr val="tx1"/>
                </a:solidFill>
                <a:cs typeface="B Nazanin" panose="00000400000000000000" pitchFamily="2" charset="-78"/>
              </a:rPr>
              <a:t> تعریف </a:t>
            </a:r>
            <a:r>
              <a:rPr lang="fa-IR" sz="2800" dirty="0">
                <a:solidFill>
                  <a:schemeClr val="tx1"/>
                </a:solidFill>
                <a:cs typeface="B Nazanin" panose="00000400000000000000" pitchFamily="2" charset="-78"/>
              </a:rPr>
              <a:t>شده در گزینه آدرس عامل خانگی جدید، پاسخ می دهد. به خاطر این ویژگی، مهاجمین می توانند از زیر بار بررسی واسط یا رابط فیلتر فرار کرده و حملات بازتابی از سر گرفته و از طریق گزینه های آدرس خانگی جدید، در مورد پیام داده استراق سمع نماید.</a:t>
            </a:r>
            <a:endParaRPr lang="fa-IR" sz="2800" dirty="0" smtClean="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16</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36</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ویژگیهای امنیتی </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41979565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650277" y="2288848"/>
            <a:ext cx="1916618" cy="430887"/>
          </a:xfrm>
          <a:prstGeom prst="rect">
            <a:avLst/>
          </a:prstGeom>
          <a:noFill/>
        </p:spPr>
        <p:txBody>
          <a:bodyPr wrap="square" rtlCol="0">
            <a:spAutoFit/>
          </a:bodyPr>
          <a:lstStyle/>
          <a:p>
            <a:pPr algn="r" rtl="1"/>
            <a:r>
              <a:rPr lang="fa-IR" sz="2200" b="1" dirty="0" smtClean="0">
                <a:effectLst>
                  <a:outerShdw blurRad="38100" dist="38100" dir="2700000" algn="tl">
                    <a:srgbClr val="000000">
                      <a:alpha val="43137"/>
                    </a:srgbClr>
                  </a:outerShdw>
                </a:effectLst>
                <a:cs typeface="B Nazanin" panose="00000400000000000000" pitchFamily="2" charset="-78"/>
              </a:rPr>
              <a:t>تهدیدهای امنیتی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712264" y="3119258"/>
            <a:ext cx="1802961" cy="461665"/>
          </a:xfrm>
          <a:prstGeom prst="rect">
            <a:avLst/>
          </a:prstGeom>
          <a:noFill/>
        </p:spPr>
        <p:txBody>
          <a:bodyPr wrap="square" rtlCol="0">
            <a:spAutoFit/>
          </a:bodyPr>
          <a:lstStyle/>
          <a:p>
            <a:pPr algn="r" rtl="1"/>
            <a:r>
              <a:rPr lang="fa-IR" sz="2400" dirty="0" smtClean="0">
                <a:cs typeface="B Nazanin" panose="00000400000000000000" pitchFamily="2" charset="-78"/>
              </a:rPr>
              <a:t>استراتژی حفاظت</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en-US" sz="2800" b="1" u="sng" dirty="0" smtClean="0">
                <a:solidFill>
                  <a:schemeClr val="tx1"/>
                </a:solidFill>
                <a:cs typeface="B Nazanin" panose="00000400000000000000" pitchFamily="2" charset="-78"/>
              </a:rPr>
              <a:t>C</a:t>
            </a:r>
            <a:r>
              <a:rPr lang="fa-IR" sz="2800" b="1" u="sng" dirty="0" smtClean="0">
                <a:solidFill>
                  <a:schemeClr val="tx1"/>
                </a:solidFill>
                <a:cs typeface="B Nazanin" panose="00000400000000000000" pitchFamily="2" charset="-78"/>
              </a:rPr>
              <a:t>.</a:t>
            </a:r>
            <a:r>
              <a:rPr lang="en-US" sz="2800" b="1" u="sng" dirty="0">
                <a:solidFill>
                  <a:schemeClr val="tx1"/>
                </a:solidFill>
                <a:cs typeface="B Nazanin" panose="00000400000000000000" pitchFamily="2" charset="-78"/>
              </a:rPr>
              <a:t>	</a:t>
            </a:r>
            <a:r>
              <a:rPr lang="fa-IR" sz="2800" b="1" u="sng" dirty="0">
                <a:solidFill>
                  <a:schemeClr val="tx1"/>
                </a:solidFill>
                <a:cs typeface="B Nazanin" panose="00000400000000000000" pitchFamily="2" charset="-78"/>
              </a:rPr>
              <a:t>حمله </a:t>
            </a:r>
            <a:r>
              <a:rPr lang="en-US" sz="2800" b="1" u="sng" dirty="0">
                <a:solidFill>
                  <a:schemeClr val="tx1"/>
                </a:solidFill>
                <a:cs typeface="B Nazanin" panose="00000400000000000000" pitchFamily="2" charset="-78"/>
              </a:rPr>
              <a:t>Routing Header </a:t>
            </a:r>
            <a:endParaRPr lang="fa-IR" sz="2800" b="1" u="sng" dirty="0" smtClean="0">
              <a:solidFill>
                <a:schemeClr val="tx1"/>
              </a:solidFill>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در </a:t>
            </a:r>
            <a:r>
              <a:rPr lang="en-US" sz="2800" dirty="0">
                <a:cs typeface="B Nazanin" panose="00000400000000000000" pitchFamily="2" charset="-78"/>
              </a:rPr>
              <a:t>IPv6</a:t>
            </a:r>
            <a:r>
              <a:rPr lang="fa-IR" sz="2800" dirty="0">
                <a:cs typeface="B Nazanin" panose="00000400000000000000" pitchFamily="2" charset="-78"/>
              </a:rPr>
              <a:t> موبایل، هدر مسیریابی تیپ صفر </a:t>
            </a:r>
            <a:r>
              <a:rPr lang="en-US" sz="2800" dirty="0">
                <a:cs typeface="B Nazanin" panose="00000400000000000000" pitchFamily="2" charset="-78"/>
              </a:rPr>
              <a:t>(RHT0)</a:t>
            </a:r>
            <a:r>
              <a:rPr lang="fa-IR" sz="2800" dirty="0">
                <a:cs typeface="B Nazanin" panose="00000400000000000000" pitchFamily="2" charset="-78"/>
              </a:rPr>
              <a:t> برای تعیین و معرفی گره مقصد برای ورود بسته داده ها تعریف شده است. آدرس بعدی تشریح شده در هدرهای مسیریابی، گره مقصد بعدی برای انتقال داده های آتی خواهد بود. بدین طریق مسیر انتقال ورودی به گره مقصد برای بسته های داده معرفی شده، تعیین خواهد </a:t>
            </a:r>
            <a:r>
              <a:rPr lang="fa-IR" sz="2800" dirty="0" smtClean="0">
                <a:cs typeface="B Nazanin" panose="00000400000000000000" pitchFamily="2" charset="-78"/>
              </a:rPr>
              <a:t>شد</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17</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36</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ویژگیهای امنیتی </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16349243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650277" y="2288848"/>
            <a:ext cx="1916618" cy="430887"/>
          </a:xfrm>
          <a:prstGeom prst="rect">
            <a:avLst/>
          </a:prstGeom>
          <a:noFill/>
        </p:spPr>
        <p:txBody>
          <a:bodyPr wrap="square" rtlCol="0">
            <a:spAutoFit/>
          </a:bodyPr>
          <a:lstStyle/>
          <a:p>
            <a:pPr algn="r" rtl="1"/>
            <a:r>
              <a:rPr lang="fa-IR" sz="2200" b="1" dirty="0" smtClean="0">
                <a:effectLst>
                  <a:outerShdw blurRad="38100" dist="38100" dir="2700000" algn="tl">
                    <a:srgbClr val="000000">
                      <a:alpha val="43137"/>
                    </a:srgbClr>
                  </a:outerShdw>
                </a:effectLst>
                <a:cs typeface="B Nazanin" panose="00000400000000000000" pitchFamily="2" charset="-78"/>
              </a:rPr>
              <a:t>تهدیدهای امنیتی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712264" y="3119258"/>
            <a:ext cx="1802961" cy="461665"/>
          </a:xfrm>
          <a:prstGeom prst="rect">
            <a:avLst/>
          </a:prstGeom>
          <a:noFill/>
        </p:spPr>
        <p:txBody>
          <a:bodyPr wrap="square" rtlCol="0">
            <a:spAutoFit/>
          </a:bodyPr>
          <a:lstStyle/>
          <a:p>
            <a:pPr algn="r" rtl="1"/>
            <a:r>
              <a:rPr lang="fa-IR" sz="2400" dirty="0" smtClean="0">
                <a:cs typeface="B Nazanin" panose="00000400000000000000" pitchFamily="2" charset="-78"/>
              </a:rPr>
              <a:t>استراتژی حفاظت</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ضمناً</a:t>
            </a:r>
            <a:r>
              <a:rPr lang="fa-IR" sz="2800" dirty="0">
                <a:cs typeface="B Nazanin" panose="00000400000000000000" pitchFamily="2" charset="-78"/>
              </a:rPr>
              <a:t>، هدر مسیریابی تیپ 2 </a:t>
            </a:r>
            <a:r>
              <a:rPr lang="en-US" sz="2800" dirty="0">
                <a:cs typeface="B Nazanin" panose="00000400000000000000" pitchFamily="2" charset="-78"/>
              </a:rPr>
              <a:t>(RHT2)</a:t>
            </a:r>
            <a:r>
              <a:rPr lang="fa-IR" sz="2800" dirty="0">
                <a:cs typeface="B Nazanin" panose="00000400000000000000" pitchFamily="2" charset="-78"/>
              </a:rPr>
              <a:t> برای حمل و انتقال آدرس خانگی گره موبایل تعریف شده است که گره موبایل قادر به اجرای رجیستری آدرس درست و مطلع کردن از روابط نظیر بین آدرس خانگی و مراقبت از آدرس برای گره ارتباطی خواهد بود، به گونه ای که مکانیسم بهینه سازی مسیریابی بدون تکیه بر ارسال بسته تونل تحقق خواهد یافت.</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18</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36</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ویژگیهای امنیتی </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30192202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198</Words>
  <Application>Microsoft Office PowerPoint</Application>
  <PresentationFormat>Widescreen</PresentationFormat>
  <Paragraphs>34</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30</cp:revision>
  <dcterms:created xsi:type="dcterms:W3CDTF">2014-08-21T14:23:12Z</dcterms:created>
  <dcterms:modified xsi:type="dcterms:W3CDTF">2017-08-23T05:41:52Z</dcterms:modified>
</cp:coreProperties>
</file>