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2" r:id="rId1"/>
  </p:sldMasterIdLst>
  <p:sldIdLst>
    <p:sldId id="295" r:id="rId2"/>
    <p:sldId id="298" r:id="rId3"/>
    <p:sldId id="305" r:id="rId4"/>
    <p:sldId id="306" r:id="rId5"/>
    <p:sldId id="311" r:id="rId6"/>
    <p:sldId id="312" r:id="rId7"/>
    <p:sldId id="313" r:id="rId8"/>
    <p:sldId id="314" r:id="rId9"/>
    <p:sldId id="315" r:id="rId10"/>
    <p:sldId id="316" r:id="rId11"/>
    <p:sldId id="317" r:id="rId12"/>
    <p:sldId id="318" r:id="rId13"/>
    <p:sldId id="319" r:id="rId14"/>
    <p:sldId id="320" r:id="rId15"/>
    <p:sldId id="321" r:id="rId16"/>
    <p:sldId id="322" r:id="rId17"/>
    <p:sldId id="299" r:id="rId18"/>
    <p:sldId id="307" r:id="rId19"/>
    <p:sldId id="323" r:id="rId20"/>
    <p:sldId id="324" r:id="rId21"/>
    <p:sldId id="325" r:id="rId22"/>
    <p:sldId id="300" r:id="rId23"/>
    <p:sldId id="308" r:id="rId24"/>
    <p:sldId id="326" r:id="rId25"/>
    <p:sldId id="327" r:id="rId26"/>
    <p:sldId id="328" r:id="rId27"/>
    <p:sldId id="301" r:id="rId28"/>
    <p:sldId id="309" r:id="rId29"/>
    <p:sldId id="329" r:id="rId30"/>
    <p:sldId id="330" r:id="rId31"/>
    <p:sldId id="331" r:id="rId32"/>
    <p:sldId id="332" r:id="rId33"/>
    <p:sldId id="333" r:id="rId34"/>
    <p:sldId id="302" r:id="rId35"/>
    <p:sldId id="310" r:id="rId36"/>
    <p:sldId id="334" r:id="rId37"/>
    <p:sldId id="303" r:id="rId38"/>
    <p:sldId id="30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3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00" autoAdjust="0"/>
    <p:restoredTop sz="94660"/>
  </p:normalViewPr>
  <p:slideViewPr>
    <p:cSldViewPr snapToGrid="0">
      <p:cViewPr varScale="1">
        <p:scale>
          <a:sx n="92" d="100"/>
          <a:sy n="92" d="100"/>
        </p:scale>
        <p:origin x="816"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FC436C-4D9D-4627-9D98-4A15F1D889EB}" type="datetimeFigureOut">
              <a:rPr lang="en-US" smtClean="0">
                <a:solidFill>
                  <a:prstClr val="black">
                    <a:tint val="75000"/>
                  </a:prstClr>
                </a:solidFill>
              </a:rPr>
              <a:pPr/>
              <a:t>7/29/2017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30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C436C-4D9D-4627-9D98-4A15F1D889EB}" type="datetimeFigureOut">
              <a:rPr lang="en-US" smtClean="0">
                <a:solidFill>
                  <a:prstClr val="black">
                    <a:tint val="75000"/>
                  </a:prstClr>
                </a:solidFill>
              </a:rPr>
              <a:pPr/>
              <a:t>7/29/2017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21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C436C-4D9D-4627-9D98-4A15F1D889EB}" type="datetimeFigureOut">
              <a:rPr lang="en-US" smtClean="0">
                <a:solidFill>
                  <a:prstClr val="black">
                    <a:tint val="75000"/>
                  </a:prstClr>
                </a:solidFill>
              </a:rPr>
              <a:pPr/>
              <a:t>7/29/2017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34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C436C-4D9D-4627-9D98-4A15F1D889EB}" type="datetimeFigureOut">
              <a:rPr lang="en-US" smtClean="0">
                <a:solidFill>
                  <a:prstClr val="black">
                    <a:tint val="75000"/>
                  </a:prstClr>
                </a:solidFill>
              </a:rPr>
              <a:pPr/>
              <a:t>7/29/2017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79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C436C-4D9D-4627-9D98-4A15F1D889EB}" type="datetimeFigureOut">
              <a:rPr lang="en-US" smtClean="0">
                <a:solidFill>
                  <a:prstClr val="black">
                    <a:tint val="75000"/>
                  </a:prstClr>
                </a:solidFill>
              </a:rPr>
              <a:pPr/>
              <a:t>7/29/2017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09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FC436C-4D9D-4627-9D98-4A15F1D889EB}" type="datetimeFigureOut">
              <a:rPr lang="en-US" smtClean="0">
                <a:solidFill>
                  <a:prstClr val="black">
                    <a:tint val="75000"/>
                  </a:prstClr>
                </a:solidFill>
              </a:rPr>
              <a:pPr/>
              <a:t>7/29/2017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459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FC436C-4D9D-4627-9D98-4A15F1D889EB}" type="datetimeFigureOut">
              <a:rPr lang="en-US" smtClean="0">
                <a:solidFill>
                  <a:prstClr val="black">
                    <a:tint val="75000"/>
                  </a:prstClr>
                </a:solidFill>
              </a:rPr>
              <a:pPr/>
              <a:t>7/29/2017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19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C436C-4D9D-4627-9D98-4A15F1D889EB}" type="datetimeFigureOut">
              <a:rPr lang="en-US" smtClean="0">
                <a:solidFill>
                  <a:prstClr val="black">
                    <a:tint val="75000"/>
                  </a:prstClr>
                </a:solidFill>
              </a:rPr>
              <a:pPr/>
              <a:t>7/29/2017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33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C436C-4D9D-4627-9D98-4A15F1D889EB}" type="datetimeFigureOut">
              <a:rPr lang="en-US" smtClean="0">
                <a:solidFill>
                  <a:prstClr val="black">
                    <a:tint val="75000"/>
                  </a:prstClr>
                </a:solidFill>
              </a:rPr>
              <a:pPr/>
              <a:t>7/29/2017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10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C436C-4D9D-4627-9D98-4A15F1D889EB}" type="datetimeFigureOut">
              <a:rPr lang="en-US" smtClean="0">
                <a:solidFill>
                  <a:prstClr val="black">
                    <a:tint val="75000"/>
                  </a:prstClr>
                </a:solidFill>
              </a:rPr>
              <a:pPr/>
              <a:t>7/29/2017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2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C436C-4D9D-4627-9D98-4A15F1D889EB}" type="datetimeFigureOut">
              <a:rPr lang="en-US" smtClean="0">
                <a:solidFill>
                  <a:prstClr val="black">
                    <a:tint val="75000"/>
                  </a:prstClr>
                </a:solidFill>
              </a:rPr>
              <a:pPr/>
              <a:t>7/29/2017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65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CFC436C-4D9D-4627-9D98-4A15F1D889EB}" type="datetimeFigureOut">
              <a:rPr lang="en-US" smtClean="0"/>
              <a:t>7/29/2017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3D688C-C062-40ED-BD6C-ADA8FBA67D79}" type="slidenum">
              <a:rPr lang="en-US" smtClean="0"/>
              <a:t>‹#›</a:t>
            </a:fld>
            <a:endParaRPr lang="en-US"/>
          </a:p>
        </p:txBody>
      </p:sp>
    </p:spTree>
    <p:extLst>
      <p:ext uri="{BB962C8B-B14F-4D97-AF65-F5344CB8AC3E}">
        <p14:creationId xmlns:p14="http://schemas.microsoft.com/office/powerpoint/2010/main" val="16414152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18" y="1689850"/>
            <a:ext cx="4333461" cy="3970717"/>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746892" y="1692095"/>
            <a:ext cx="3974568" cy="1094873"/>
          </a:xfrm>
          <a:prstGeom prst="rect">
            <a:avLst/>
          </a:prstGeom>
          <a:effectLst>
            <a:glow rad="63500">
              <a:schemeClr val="accent1">
                <a:satMod val="175000"/>
                <a:alpha val="40000"/>
              </a:schemeClr>
            </a:glow>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rtl="1"/>
            <a:r>
              <a:rPr lang="fa-IR" sz="2200" b="1" dirty="0">
                <a:cs typeface="B Nazanin" panose="00000400000000000000" pitchFamily="2" charset="-78"/>
              </a:rPr>
              <a:t>استاد راهنما: </a:t>
            </a:r>
          </a:p>
          <a:p>
            <a:pPr algn="ctr" rtl="1"/>
            <a:endParaRPr lang="fa-IR" sz="2200" dirty="0" smtClean="0">
              <a:cs typeface="B Nazanin" panose="00000400000000000000" pitchFamily="2" charset="-78"/>
            </a:endParaRPr>
          </a:p>
        </p:txBody>
      </p:sp>
      <p:sp>
        <p:nvSpPr>
          <p:cNvPr id="38" name="Rectangle 37"/>
          <p:cNvSpPr/>
          <p:nvPr/>
        </p:nvSpPr>
        <p:spPr>
          <a:xfrm>
            <a:off x="4713172" y="3112748"/>
            <a:ext cx="3974568" cy="1094873"/>
          </a:xfrm>
          <a:prstGeom prst="rect">
            <a:avLst/>
          </a:prstGeom>
          <a:effectLst>
            <a:glow rad="63500">
              <a:schemeClr val="accent1">
                <a:satMod val="175000"/>
                <a:alpha val="40000"/>
              </a:schemeClr>
            </a:glow>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rtl="1"/>
            <a:r>
              <a:rPr lang="fa-IR" sz="2200" b="1" dirty="0">
                <a:cs typeface="B Nazanin" panose="00000400000000000000" pitchFamily="2" charset="-78"/>
              </a:rPr>
              <a:t>دانشجو: </a:t>
            </a:r>
          </a:p>
          <a:p>
            <a:pPr algn="ctr" rtl="1"/>
            <a:endParaRPr lang="fa-IR" sz="2200" dirty="0" smtClean="0">
              <a:cs typeface="B Nazanin" panose="00000400000000000000" pitchFamily="2" charset="-78"/>
            </a:endParaRPr>
          </a:p>
        </p:txBody>
      </p:sp>
      <p:sp>
        <p:nvSpPr>
          <p:cNvPr id="39" name="Rectangle 38"/>
          <p:cNvSpPr/>
          <p:nvPr/>
        </p:nvSpPr>
        <p:spPr>
          <a:xfrm>
            <a:off x="4740608" y="4533401"/>
            <a:ext cx="3974568" cy="1094873"/>
          </a:xfrm>
          <a:prstGeom prst="rect">
            <a:avLst/>
          </a:prstGeom>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rtl="1"/>
            <a:r>
              <a:rPr lang="fa-IR" sz="2200" b="1" dirty="0" smtClean="0">
                <a:cs typeface="B Nazanin" panose="00000400000000000000" pitchFamily="2" charset="-78"/>
              </a:rPr>
              <a:t>تاریخ دفاع: </a:t>
            </a:r>
          </a:p>
          <a:p>
            <a:pPr algn="ctr" rtl="1"/>
            <a:endParaRPr lang="fa-IR" sz="2200" dirty="0" smtClean="0">
              <a:cs typeface="B Nazanin" panose="00000400000000000000" pitchFamily="2" charset="-78"/>
            </a:endParaRPr>
          </a:p>
        </p:txBody>
      </p:sp>
      <p:sp>
        <p:nvSpPr>
          <p:cNvPr id="15" name="Rounded Rectangle 14"/>
          <p:cNvSpPr/>
          <p:nvPr/>
        </p:nvSpPr>
        <p:spPr>
          <a:xfrm>
            <a:off x="98090" y="497457"/>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r" rtl="1"/>
            <a:r>
              <a:rPr lang="fa-IR" b="1" dirty="0" smtClean="0">
                <a:cs typeface="B Nazanin" panose="00000400000000000000" pitchFamily="2" charset="-78"/>
              </a:rPr>
              <a:t> عنوان </a:t>
            </a:r>
            <a:r>
              <a:rPr lang="fa-IR" b="1" dirty="0">
                <a:cs typeface="B Nazanin" panose="00000400000000000000" pitchFamily="2" charset="-78"/>
              </a:rPr>
              <a:t>پایان نامه: </a:t>
            </a:r>
            <a:r>
              <a:rPr lang="fa-IR" b="1" dirty="0">
                <a:cs typeface="B Nazanin" panose="00000400000000000000" pitchFamily="2" charset="-78"/>
              </a:rPr>
              <a:t>مشتق گیری از شرایط </a:t>
            </a:r>
            <a:r>
              <a:rPr lang="fa-IR" b="1" dirty="0" smtClean="0">
                <a:cs typeface="B Nazanin" panose="00000400000000000000" pitchFamily="2" charset="-78"/>
              </a:rPr>
              <a:t>بر </a:t>
            </a:r>
            <a:r>
              <a:rPr lang="fa-IR" b="1" dirty="0">
                <a:cs typeface="B Nazanin" panose="00000400000000000000" pitchFamily="2" charset="-78"/>
              </a:rPr>
              <a:t>اساس روش نظارت بر سیستم کلاچ در گیربکس اتوماتیک</a:t>
            </a:r>
            <a:endParaRPr lang="fa-IR" b="1" dirty="0">
              <a:cs typeface="B Nazanin" panose="00000400000000000000" pitchFamily="2" charset="-78"/>
            </a:endParaRPr>
          </a:p>
        </p:txBody>
      </p:sp>
    </p:spTree>
    <p:extLst>
      <p:ext uri="{BB962C8B-B14F-4D97-AF65-F5344CB8AC3E}">
        <p14:creationId xmlns:p14="http://schemas.microsoft.com/office/powerpoint/2010/main" val="24088853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just" rtl="1">
              <a:lnSpc>
                <a:spcPct val="150000"/>
              </a:lnSpc>
            </a:pPr>
            <a:r>
              <a:rPr lang="fa-IR" sz="2800" b="1" u="sng" dirty="0">
                <a:cs typeface="B Nazanin" panose="00000400000000000000" pitchFamily="2" charset="-78"/>
              </a:rPr>
              <a:t>اصطکاک و مکانیزم </a:t>
            </a:r>
            <a:r>
              <a:rPr lang="fa-IR" sz="2800" b="1" u="sng" dirty="0" smtClean="0">
                <a:cs typeface="B Nazanin" panose="00000400000000000000" pitchFamily="2" charset="-78"/>
              </a:rPr>
              <a:t>شکست</a:t>
            </a:r>
          </a:p>
          <a:p>
            <a:pPr marL="457200" indent="-457200" algn="just" rtl="1">
              <a:lnSpc>
                <a:spcPct val="150000"/>
              </a:lnSpc>
              <a:buFont typeface="Wingdings" panose="05000000000000000000" pitchFamily="2" charset="2"/>
              <a:buChar char="§"/>
            </a:pPr>
            <a:r>
              <a:rPr lang="fa-IR" sz="2600" dirty="0">
                <a:cs typeface="B Nazanin" panose="00000400000000000000" pitchFamily="2" charset="-78"/>
              </a:rPr>
              <a:t>برای پی بردن به استراتژی </a:t>
            </a:r>
            <a:r>
              <a:rPr lang="en-US" sz="2600" dirty="0">
                <a:cs typeface="B Nazanin" panose="00000400000000000000" pitchFamily="2" charset="-78"/>
              </a:rPr>
              <a:t>PDM</a:t>
            </a:r>
            <a:r>
              <a:rPr lang="fa-IR" sz="2600" dirty="0">
                <a:cs typeface="B Nazanin" panose="00000400000000000000" pitchFamily="2" charset="-78"/>
              </a:rPr>
              <a:t> در سیستم های گیربکس </a:t>
            </a:r>
            <a:r>
              <a:rPr lang="fa-IR" sz="2600" dirty="0" smtClean="0">
                <a:cs typeface="B Nazanin" panose="00000400000000000000" pitchFamily="2" charset="-78"/>
              </a:rPr>
              <a:t>اتوماتیک، </a:t>
            </a:r>
            <a:r>
              <a:rPr lang="fa-IR" sz="2600" dirty="0">
                <a:cs typeface="B Nazanin" panose="00000400000000000000" pitchFamily="2" charset="-78"/>
              </a:rPr>
              <a:t>جزء مهم باید شناخته </a:t>
            </a:r>
            <a:r>
              <a:rPr lang="fa-IR" sz="2600" dirty="0" smtClean="0">
                <a:cs typeface="B Nazanin" panose="00000400000000000000" pitchFamily="2" charset="-78"/>
              </a:rPr>
              <a:t>شود. </a:t>
            </a:r>
            <a:r>
              <a:rPr lang="fa-IR" sz="2600" dirty="0">
                <a:cs typeface="B Nazanin" panose="00000400000000000000" pitchFamily="2" charset="-78"/>
              </a:rPr>
              <a:t>پس از آن نظارت  بر </a:t>
            </a:r>
            <a:r>
              <a:rPr lang="fa-IR" sz="2600" dirty="0" smtClean="0">
                <a:cs typeface="B Nazanin" panose="00000400000000000000" pitchFamily="2" charset="-78"/>
              </a:rPr>
              <a:t>وضعیت، </a:t>
            </a:r>
            <a:r>
              <a:rPr lang="fa-IR" sz="2600" dirty="0">
                <a:cs typeface="B Nazanin" panose="00000400000000000000" pitchFamily="2" charset="-78"/>
              </a:rPr>
              <a:t>تشخیص باید برای </a:t>
            </a:r>
            <a:r>
              <a:rPr lang="fa-IR" sz="2600" dirty="0" smtClean="0">
                <a:cs typeface="B Nazanin" panose="00000400000000000000" pitchFamily="2" charset="-78"/>
              </a:rPr>
              <a:t>سیستم، </a:t>
            </a:r>
            <a:r>
              <a:rPr lang="fa-IR" sz="2600" dirty="0">
                <a:cs typeface="B Nazanin" panose="00000400000000000000" pitchFamily="2" charset="-78"/>
              </a:rPr>
              <a:t>به عنوان مولفه های </a:t>
            </a:r>
            <a:r>
              <a:rPr lang="fa-IR" sz="2600" dirty="0" smtClean="0">
                <a:cs typeface="B Nazanin" panose="00000400000000000000" pitchFamily="2" charset="-78"/>
              </a:rPr>
              <a:t>مهم، </a:t>
            </a:r>
            <a:r>
              <a:rPr lang="fa-IR" sz="2600" dirty="0">
                <a:cs typeface="B Nazanin" panose="00000400000000000000" pitchFamily="2" charset="-78"/>
              </a:rPr>
              <a:t>توسعه </a:t>
            </a:r>
            <a:r>
              <a:rPr lang="fa-IR" sz="2600" dirty="0" smtClean="0">
                <a:cs typeface="B Nazanin" panose="00000400000000000000" pitchFamily="2" charset="-78"/>
              </a:rPr>
              <a:t>یابد. </a:t>
            </a:r>
            <a:r>
              <a:rPr lang="fa-IR" sz="2600" dirty="0">
                <a:cs typeface="B Nazanin" panose="00000400000000000000" pitchFamily="2" charset="-78"/>
              </a:rPr>
              <a:t>برای سیستم های انتقال </a:t>
            </a:r>
            <a:r>
              <a:rPr lang="fa-IR" sz="2600" dirty="0" smtClean="0">
                <a:cs typeface="B Nazanin" panose="00000400000000000000" pitchFamily="2" charset="-78"/>
              </a:rPr>
              <a:t>اتوماتیک، </a:t>
            </a:r>
            <a:r>
              <a:rPr lang="fa-IR" sz="2600" dirty="0">
                <a:cs typeface="B Nazanin" panose="00000400000000000000" pitchFamily="2" charset="-78"/>
              </a:rPr>
              <a:t>اصطکاک یکی از اجزای بسیار مهم است . علاوه براین که سیستم های گیربگس </a:t>
            </a:r>
            <a:r>
              <a:rPr lang="fa-IR" sz="2600" dirty="0" smtClean="0">
                <a:cs typeface="B Nazanin" panose="00000400000000000000" pitchFamily="2" charset="-78"/>
              </a:rPr>
              <a:t>اتوماتیک </a:t>
            </a:r>
            <a:r>
              <a:rPr lang="fa-IR" sz="2600" dirty="0">
                <a:cs typeface="B Nazanin" panose="00000400000000000000" pitchFamily="2" charset="-78"/>
              </a:rPr>
              <a:t>استفاده می </a:t>
            </a:r>
            <a:r>
              <a:rPr lang="fa-IR" sz="2600" dirty="0" smtClean="0">
                <a:cs typeface="B Nazanin" panose="00000400000000000000" pitchFamily="2" charset="-78"/>
              </a:rPr>
              <a:t>شود، </a:t>
            </a:r>
            <a:r>
              <a:rPr lang="fa-IR" sz="2600" dirty="0">
                <a:cs typeface="B Nazanin" panose="00000400000000000000" pitchFamily="2" charset="-78"/>
              </a:rPr>
              <a:t>اصطکاک نیز به طور گسترده ای برای لغزش محدود در تمام دیسک چرخها در وسایل نقلیه مورد استفاده قرار می </a:t>
            </a:r>
            <a:r>
              <a:rPr lang="fa-IR" sz="2600" dirty="0" smtClean="0">
                <a:cs typeface="B Nazanin" panose="00000400000000000000" pitchFamily="2" charset="-78"/>
              </a:rPr>
              <a:t>گیرد. </a:t>
            </a:r>
            <a:r>
              <a:rPr lang="en-US" sz="2600" dirty="0" smtClean="0">
                <a:cs typeface="B Nazanin" panose="00000400000000000000" pitchFamily="2" charset="-78"/>
              </a:rPr>
              <a:t>LSD</a:t>
            </a:r>
            <a:r>
              <a:rPr lang="fa-IR" sz="2600" dirty="0" smtClean="0">
                <a:cs typeface="B Nazanin" panose="00000400000000000000" pitchFamily="2" charset="-78"/>
              </a:rPr>
              <a:t> اجازه </a:t>
            </a:r>
            <a:r>
              <a:rPr lang="fa-IR" sz="2600" dirty="0">
                <a:cs typeface="B Nazanin" panose="00000400000000000000" pitchFamily="2" charset="-78"/>
              </a:rPr>
              <a:t>میدهد تا وسایل نقیله </a:t>
            </a:r>
            <a:r>
              <a:rPr lang="en-US" sz="2600" dirty="0" smtClean="0">
                <a:cs typeface="B Nazanin" panose="00000400000000000000" pitchFamily="2" charset="-78"/>
              </a:rPr>
              <a:t>AWD</a:t>
            </a:r>
            <a:r>
              <a:rPr lang="fa-IR" sz="2600" dirty="0" smtClean="0">
                <a:cs typeface="B Nazanin" panose="00000400000000000000" pitchFamily="2" charset="-78"/>
              </a:rPr>
              <a:t> قدرت </a:t>
            </a:r>
            <a:r>
              <a:rPr lang="fa-IR" sz="2600" dirty="0">
                <a:cs typeface="B Nazanin" panose="00000400000000000000" pitchFamily="2" charset="-78"/>
              </a:rPr>
              <a:t>مانور بهتری در شرایط سخت جاده ای داشته باشند </a:t>
            </a:r>
            <a:r>
              <a:rPr lang="fa-IR" sz="2600" dirty="0" smtClean="0">
                <a:cs typeface="B Nazanin" panose="00000400000000000000" pitchFamily="2" charset="-78"/>
              </a:rPr>
              <a:t>.</a:t>
            </a:r>
            <a:endParaRPr lang="en-US" sz="2600" dirty="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8</a:t>
            </a:r>
            <a:r>
              <a:rPr lang="en-US" sz="2400" dirty="0" smtClean="0"/>
              <a:t>/</a:t>
            </a:r>
            <a:r>
              <a:rPr lang="fa-IR" sz="2400" dirty="0" smtClean="0"/>
              <a:t>35</a:t>
            </a:r>
            <a:endParaRPr lang="en-US" dirty="0"/>
          </a:p>
        </p:txBody>
      </p:sp>
    </p:spTree>
    <p:extLst>
      <p:ext uri="{BB962C8B-B14F-4D97-AF65-F5344CB8AC3E}">
        <p14:creationId xmlns:p14="http://schemas.microsoft.com/office/powerpoint/2010/main" val="8427571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just" rtl="1">
              <a:lnSpc>
                <a:spcPct val="150000"/>
              </a:lnSpc>
            </a:pPr>
            <a:r>
              <a:rPr lang="fa-IR" sz="2800" b="1" u="sng" dirty="0">
                <a:cs typeface="B Nazanin" panose="00000400000000000000" pitchFamily="2" charset="-78"/>
              </a:rPr>
              <a:t>عملکرد و اساس کار</a:t>
            </a:r>
          </a:p>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اصطکاک مرطوب یا کلاج مرطوب در قطعات مکانیکی است که انتقال قدرت در طول عملیات موتور به چرخ ها را داشته و بر اساس اصطکاک بر روی سطوح لغزنده می </a:t>
            </a:r>
            <a:r>
              <a:rPr lang="fa-IR" sz="2800" dirty="0" smtClean="0">
                <a:cs typeface="B Nazanin" panose="00000400000000000000" pitchFamily="2" charset="-78"/>
              </a:rPr>
              <a:t>باشند. </a:t>
            </a:r>
            <a:r>
              <a:rPr lang="fa-IR" sz="2800" dirty="0">
                <a:cs typeface="B Nazanin" panose="00000400000000000000" pitchFamily="2" charset="-78"/>
              </a:rPr>
              <a:t>روغن کاری کلاج توسط یک سیال در انتقال اتوماتیک است که توسط یک </a:t>
            </a:r>
            <a:r>
              <a:rPr lang="fa-IR" sz="2800" dirty="0" smtClean="0">
                <a:cs typeface="B Nazanin" panose="00000400000000000000" pitchFamily="2" charset="-78"/>
              </a:rPr>
              <a:t>تابع</a:t>
            </a:r>
            <a:r>
              <a:rPr lang="en-US" sz="2800" dirty="0" smtClean="0">
                <a:cs typeface="B Nazanin" panose="00000400000000000000" pitchFamily="2" charset="-78"/>
              </a:rPr>
              <a:t>ATF </a:t>
            </a:r>
            <a:r>
              <a:rPr lang="fa-IR" sz="2800" dirty="0" smtClean="0">
                <a:cs typeface="B Nazanin" panose="00000400000000000000" pitchFamily="2" charset="-78"/>
              </a:rPr>
              <a:t> است </a:t>
            </a:r>
            <a:r>
              <a:rPr lang="fa-IR" sz="2800" dirty="0">
                <a:cs typeface="B Nazanin" panose="00000400000000000000" pitchFamily="2" charset="-78"/>
              </a:rPr>
              <a:t>که به عنوان یک روان کننده خنک کننده و تمییز کننده سطوح بوده و عملکرد نرم و صافی را بوجود می </a:t>
            </a:r>
            <a:r>
              <a:rPr lang="fa-IR" sz="2800" dirty="0" smtClean="0">
                <a:cs typeface="B Nazanin" panose="00000400000000000000" pitchFamily="2" charset="-78"/>
              </a:rPr>
              <a:t>آورد. </a:t>
            </a:r>
            <a:r>
              <a:rPr lang="fa-IR" sz="2800" dirty="0">
                <a:cs typeface="B Nazanin" panose="00000400000000000000" pitchFamily="2" charset="-78"/>
              </a:rPr>
              <a:t>با این </a:t>
            </a:r>
            <a:r>
              <a:rPr lang="fa-IR" sz="2800" dirty="0" smtClean="0">
                <a:cs typeface="B Nazanin" panose="00000400000000000000" pitchFamily="2" charset="-78"/>
              </a:rPr>
              <a:t>حال، حضور</a:t>
            </a:r>
            <a:r>
              <a:rPr lang="en-US" sz="2800" dirty="0" smtClean="0">
                <a:cs typeface="B Nazanin" panose="00000400000000000000" pitchFamily="2" charset="-78"/>
              </a:rPr>
              <a:t>ATF </a:t>
            </a:r>
            <a:r>
              <a:rPr lang="fa-IR" sz="2800" dirty="0" smtClean="0">
                <a:cs typeface="B Nazanin" panose="00000400000000000000" pitchFamily="2" charset="-78"/>
              </a:rPr>
              <a:t> در </a:t>
            </a:r>
            <a:r>
              <a:rPr lang="fa-IR" sz="2800" dirty="0">
                <a:cs typeface="B Nazanin" panose="00000400000000000000" pitchFamily="2" charset="-78"/>
              </a:rPr>
              <a:t>کلاج ضریب اصطکاک را کاهش می دهد .</a:t>
            </a: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9</a:t>
            </a:r>
            <a:r>
              <a:rPr lang="en-US" sz="2400" dirty="0" smtClean="0"/>
              <a:t>/</a:t>
            </a:r>
            <a:r>
              <a:rPr lang="fa-IR" sz="2400" dirty="0" smtClean="0"/>
              <a:t>35</a:t>
            </a:r>
            <a:endParaRPr lang="en-US" dirty="0"/>
          </a:p>
        </p:txBody>
      </p:sp>
    </p:spTree>
    <p:extLst>
      <p:ext uri="{BB962C8B-B14F-4D97-AF65-F5344CB8AC3E}">
        <p14:creationId xmlns:p14="http://schemas.microsoft.com/office/powerpoint/2010/main" val="10388129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در برنامه های کاربردی که در آن قدرت بالا لازم است ، کلاج با اصطکاک چند گانه طراحی شده و دیسک های از هم جدا می باشند . این پیکربندی به عنوان یک صفحه دیسک کلاج اصطکاکی شناخته شده است در شکل 2 دیده می شود، که در آن اصطلاک دیسک ها توسط یک هاب کنترل شده و دیسک ها به صورت جداگانه نصب می شوند . علاوه بر این ، ورودی شفت معمولا به سمت دوام بوده در حالیکه محور ورودی خروجی به سمت توپی متصل شده است.</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10</a:t>
            </a:r>
            <a:r>
              <a:rPr lang="en-US" sz="2400" dirty="0" smtClean="0"/>
              <a:t>/</a:t>
            </a:r>
            <a:r>
              <a:rPr lang="fa-IR" sz="2400" dirty="0" smtClean="0"/>
              <a:t>35</a:t>
            </a:r>
            <a:endParaRPr lang="en-US" dirty="0"/>
          </a:p>
        </p:txBody>
      </p:sp>
    </p:spTree>
    <p:extLst>
      <p:ext uri="{BB962C8B-B14F-4D97-AF65-F5344CB8AC3E}">
        <p14:creationId xmlns:p14="http://schemas.microsoft.com/office/powerpoint/2010/main" val="40968112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t">
            <a:noAutofit/>
          </a:bodyPr>
          <a:lstStyle/>
          <a:p>
            <a:pPr algn="ctr" rtl="1">
              <a:lnSpc>
                <a:spcPct val="150000"/>
              </a:lnSpc>
            </a:pPr>
            <a:endParaRPr lang="fa-IR" sz="2200" dirty="0" smtClean="0">
              <a:cs typeface="B Nazanin" panose="00000400000000000000" pitchFamily="2" charset="-78"/>
            </a:endParaRPr>
          </a:p>
          <a:p>
            <a:pPr algn="ctr" rtl="1">
              <a:lnSpc>
                <a:spcPct val="150000"/>
              </a:lnSpc>
            </a:pPr>
            <a:endParaRPr lang="fa-IR" sz="2200" dirty="0">
              <a:cs typeface="B Nazanin" panose="00000400000000000000" pitchFamily="2" charset="-78"/>
            </a:endParaRPr>
          </a:p>
          <a:p>
            <a:pPr algn="ctr" rtl="1">
              <a:lnSpc>
                <a:spcPct val="150000"/>
              </a:lnSpc>
            </a:pPr>
            <a:endParaRPr lang="fa-IR" sz="2200" dirty="0" smtClean="0">
              <a:cs typeface="B Nazanin" panose="00000400000000000000" pitchFamily="2" charset="-78"/>
            </a:endParaRPr>
          </a:p>
          <a:p>
            <a:pPr algn="ctr" rtl="1">
              <a:lnSpc>
                <a:spcPct val="150000"/>
              </a:lnSpc>
            </a:pPr>
            <a:endParaRPr lang="fa-IR" sz="2200" dirty="0">
              <a:cs typeface="B Nazanin" panose="00000400000000000000" pitchFamily="2" charset="-78"/>
            </a:endParaRPr>
          </a:p>
          <a:p>
            <a:pPr algn="ctr" rtl="1">
              <a:lnSpc>
                <a:spcPct val="150000"/>
              </a:lnSpc>
            </a:pPr>
            <a:endParaRPr lang="fa-IR" sz="2200" dirty="0" smtClean="0">
              <a:cs typeface="B Nazanin" panose="00000400000000000000" pitchFamily="2" charset="-78"/>
            </a:endParaRPr>
          </a:p>
          <a:p>
            <a:pPr algn="ctr" rtl="1">
              <a:lnSpc>
                <a:spcPct val="150000"/>
              </a:lnSpc>
            </a:pPr>
            <a:endParaRPr lang="fa-IR" sz="2200" dirty="0">
              <a:cs typeface="B Nazanin" panose="00000400000000000000" pitchFamily="2" charset="-78"/>
            </a:endParaRPr>
          </a:p>
          <a:p>
            <a:pPr algn="ctr" rtl="1">
              <a:lnSpc>
                <a:spcPct val="150000"/>
              </a:lnSpc>
            </a:pPr>
            <a:endParaRPr lang="fa-IR" sz="2200" dirty="0" smtClean="0">
              <a:cs typeface="B Nazanin" panose="00000400000000000000" pitchFamily="2" charset="-78"/>
            </a:endParaRPr>
          </a:p>
          <a:p>
            <a:pPr algn="ctr" rtl="1">
              <a:lnSpc>
                <a:spcPct val="150000"/>
              </a:lnSpc>
            </a:pPr>
            <a:endParaRPr lang="fa-IR" sz="2200" dirty="0">
              <a:cs typeface="B Nazanin" panose="00000400000000000000" pitchFamily="2" charset="-78"/>
            </a:endParaRPr>
          </a:p>
          <a:p>
            <a:pPr algn="ctr" rtl="1">
              <a:lnSpc>
                <a:spcPct val="150000"/>
              </a:lnSpc>
            </a:pPr>
            <a:endParaRPr lang="fa-IR" sz="2200" dirty="0" smtClean="0">
              <a:cs typeface="B Nazanin" panose="00000400000000000000" pitchFamily="2" charset="-78"/>
            </a:endParaRPr>
          </a:p>
          <a:p>
            <a:pPr algn="ctr" rtl="1">
              <a:lnSpc>
                <a:spcPct val="150000"/>
              </a:lnSpc>
            </a:pPr>
            <a:r>
              <a:rPr lang="fa-IR" sz="2200" dirty="0" smtClean="0">
                <a:cs typeface="B Nazanin" panose="00000400000000000000" pitchFamily="2" charset="-78"/>
              </a:rPr>
              <a:t>شکل </a:t>
            </a:r>
            <a:r>
              <a:rPr lang="fa-IR" sz="2200" dirty="0">
                <a:cs typeface="B Nazanin" panose="00000400000000000000" pitchFamily="2" charset="-78"/>
              </a:rPr>
              <a:t>2 : پیکر بندی کلاج چند دیسکی با اصطکاک مرطوب  الف : به صورت مقطعی ب : به صورت انفجاری</a:t>
            </a:r>
            <a:endParaRPr lang="fa-IR" sz="22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11</a:t>
            </a:r>
            <a:r>
              <a:rPr lang="en-US" sz="2400" dirty="0" smtClean="0"/>
              <a:t>/</a:t>
            </a:r>
            <a:r>
              <a:rPr lang="fa-IR" sz="2400" dirty="0" smtClean="0"/>
              <a:t>35</a:t>
            </a:r>
            <a:endParaRPr lang="en-US" dirty="0"/>
          </a:p>
        </p:txBody>
      </p:sp>
      <p:pic>
        <p:nvPicPr>
          <p:cNvPr id="3" name="Picture 2"/>
          <p:cNvPicPr>
            <a:picLocks noChangeAspect="1"/>
          </p:cNvPicPr>
          <p:nvPr/>
        </p:nvPicPr>
        <p:blipFill>
          <a:blip r:embed="rId3"/>
          <a:stretch>
            <a:fillRect/>
          </a:stretch>
        </p:blipFill>
        <p:spPr>
          <a:xfrm>
            <a:off x="770618" y="568902"/>
            <a:ext cx="7819383" cy="3750362"/>
          </a:xfrm>
          <a:prstGeom prst="rect">
            <a:avLst/>
          </a:prstGeom>
        </p:spPr>
      </p:pic>
    </p:spTree>
    <p:extLst>
      <p:ext uri="{BB962C8B-B14F-4D97-AF65-F5344CB8AC3E}">
        <p14:creationId xmlns:p14="http://schemas.microsoft.com/office/powerpoint/2010/main" val="39100545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به طور کلی ،چرخه کامل در یک کلاج را می توان به چهار مرحله متوالی طبقه بندی کرد. که در شکل 3 به طور کامل نشان داده شده است.</a:t>
            </a:r>
          </a:p>
          <a:p>
            <a:pPr lvl="1" algn="just" rtl="1">
              <a:lnSpc>
                <a:spcPct val="150000"/>
              </a:lnSpc>
            </a:pPr>
            <a:r>
              <a:rPr lang="fa-IR" sz="2800" dirty="0">
                <a:cs typeface="B Nazanin" panose="00000400000000000000" pitchFamily="2" charset="-78"/>
              </a:rPr>
              <a:t>1-به طور کامل قطع می شود .</a:t>
            </a:r>
          </a:p>
          <a:p>
            <a:pPr lvl="1" algn="just" rtl="1">
              <a:lnSpc>
                <a:spcPct val="150000"/>
              </a:lnSpc>
            </a:pPr>
            <a:r>
              <a:rPr lang="fa-IR" sz="2800" dirty="0">
                <a:cs typeface="B Nazanin" panose="00000400000000000000" pitchFamily="2" charset="-78"/>
              </a:rPr>
              <a:t>2- پر می شود .</a:t>
            </a:r>
          </a:p>
          <a:p>
            <a:pPr lvl="1" algn="just" rtl="1">
              <a:lnSpc>
                <a:spcPct val="150000"/>
              </a:lnSpc>
            </a:pPr>
            <a:r>
              <a:rPr lang="fa-IR" sz="2800" dirty="0">
                <a:cs typeface="B Nazanin" panose="00000400000000000000" pitchFamily="2" charset="-78"/>
              </a:rPr>
              <a:t>3- تعامل به وجود می آید .</a:t>
            </a:r>
          </a:p>
          <a:p>
            <a:pPr lvl="1" algn="just" rtl="1">
              <a:lnSpc>
                <a:spcPct val="150000"/>
              </a:lnSpc>
            </a:pPr>
            <a:r>
              <a:rPr lang="fa-IR" sz="2800" dirty="0">
                <a:cs typeface="B Nazanin" panose="00000400000000000000" pitchFamily="2" charset="-78"/>
              </a:rPr>
              <a:t>4- به طور کامل درگیر می شود . </a:t>
            </a: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12</a:t>
            </a:r>
            <a:r>
              <a:rPr lang="en-US" sz="2400" dirty="0" smtClean="0"/>
              <a:t>/</a:t>
            </a:r>
            <a:r>
              <a:rPr lang="fa-IR" sz="2400" dirty="0" smtClean="0"/>
              <a:t>35</a:t>
            </a:r>
            <a:endParaRPr lang="en-US" dirty="0"/>
          </a:p>
        </p:txBody>
      </p:sp>
    </p:spTree>
    <p:extLst>
      <p:ext uri="{BB962C8B-B14F-4D97-AF65-F5344CB8AC3E}">
        <p14:creationId xmlns:p14="http://schemas.microsoft.com/office/powerpoint/2010/main" val="14289562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t">
            <a:noAutofit/>
          </a:bodyPr>
          <a:lstStyle/>
          <a:p>
            <a:pPr algn="ctr" rtl="1">
              <a:lnSpc>
                <a:spcPct val="150000"/>
              </a:lnSpc>
            </a:pPr>
            <a:endParaRPr lang="fa-IR" sz="2200" dirty="0" smtClean="0">
              <a:cs typeface="B Nazanin" panose="00000400000000000000" pitchFamily="2" charset="-78"/>
            </a:endParaRPr>
          </a:p>
          <a:p>
            <a:pPr algn="ctr" rtl="1">
              <a:lnSpc>
                <a:spcPct val="150000"/>
              </a:lnSpc>
            </a:pPr>
            <a:endParaRPr lang="fa-IR" sz="2200" dirty="0">
              <a:cs typeface="B Nazanin" panose="00000400000000000000" pitchFamily="2" charset="-78"/>
            </a:endParaRPr>
          </a:p>
          <a:p>
            <a:pPr algn="ctr" rtl="1">
              <a:lnSpc>
                <a:spcPct val="150000"/>
              </a:lnSpc>
            </a:pPr>
            <a:endParaRPr lang="fa-IR" sz="2200" dirty="0" smtClean="0">
              <a:cs typeface="B Nazanin" panose="00000400000000000000" pitchFamily="2" charset="-78"/>
            </a:endParaRPr>
          </a:p>
          <a:p>
            <a:pPr algn="ctr" rtl="1">
              <a:lnSpc>
                <a:spcPct val="150000"/>
              </a:lnSpc>
            </a:pPr>
            <a:endParaRPr lang="fa-IR" sz="2200" dirty="0">
              <a:cs typeface="B Nazanin" panose="00000400000000000000" pitchFamily="2" charset="-78"/>
            </a:endParaRPr>
          </a:p>
          <a:p>
            <a:pPr algn="ctr" rtl="1">
              <a:lnSpc>
                <a:spcPct val="150000"/>
              </a:lnSpc>
            </a:pPr>
            <a:endParaRPr lang="fa-IR" sz="2200" dirty="0" smtClean="0">
              <a:cs typeface="B Nazanin" panose="00000400000000000000" pitchFamily="2" charset="-78"/>
            </a:endParaRPr>
          </a:p>
          <a:p>
            <a:pPr algn="ctr" rtl="1">
              <a:lnSpc>
                <a:spcPct val="150000"/>
              </a:lnSpc>
            </a:pPr>
            <a:endParaRPr lang="fa-IR" sz="2200" dirty="0">
              <a:cs typeface="B Nazanin" panose="00000400000000000000" pitchFamily="2" charset="-78"/>
            </a:endParaRPr>
          </a:p>
          <a:p>
            <a:pPr algn="ctr" rtl="1">
              <a:lnSpc>
                <a:spcPct val="150000"/>
              </a:lnSpc>
            </a:pPr>
            <a:endParaRPr lang="fa-IR" sz="2200" dirty="0" smtClean="0">
              <a:cs typeface="B Nazanin" panose="00000400000000000000" pitchFamily="2" charset="-78"/>
            </a:endParaRPr>
          </a:p>
          <a:p>
            <a:pPr algn="ctr" rtl="1">
              <a:lnSpc>
                <a:spcPct val="150000"/>
              </a:lnSpc>
            </a:pPr>
            <a:endParaRPr lang="fa-IR" sz="2200" dirty="0">
              <a:cs typeface="B Nazanin" panose="00000400000000000000" pitchFamily="2" charset="-78"/>
            </a:endParaRPr>
          </a:p>
          <a:p>
            <a:pPr algn="ctr" rtl="1">
              <a:lnSpc>
                <a:spcPct val="150000"/>
              </a:lnSpc>
            </a:pPr>
            <a:endParaRPr lang="fa-IR" sz="2200" dirty="0" smtClean="0">
              <a:cs typeface="B Nazanin" panose="00000400000000000000" pitchFamily="2" charset="-78"/>
            </a:endParaRPr>
          </a:p>
          <a:p>
            <a:pPr algn="ctr" rtl="1">
              <a:lnSpc>
                <a:spcPct val="150000"/>
              </a:lnSpc>
            </a:pPr>
            <a:endParaRPr lang="fa-IR" sz="2200" dirty="0">
              <a:cs typeface="B Nazanin" panose="00000400000000000000" pitchFamily="2" charset="-78"/>
            </a:endParaRPr>
          </a:p>
          <a:p>
            <a:pPr algn="ctr" rtl="1">
              <a:lnSpc>
                <a:spcPct val="150000"/>
              </a:lnSpc>
            </a:pPr>
            <a:r>
              <a:rPr lang="fa-IR" sz="2200" dirty="0" smtClean="0">
                <a:cs typeface="B Nazanin" panose="00000400000000000000" pitchFamily="2" charset="-78"/>
              </a:rPr>
              <a:t>شکل </a:t>
            </a:r>
            <a:r>
              <a:rPr lang="fa-IR" sz="2200" dirty="0">
                <a:cs typeface="B Nazanin" panose="00000400000000000000" pitchFamily="2" charset="-78"/>
              </a:rPr>
              <a:t>3 : چرخ معمول برای یک کلاج اصطکاکی مرطوب</a:t>
            </a:r>
            <a:endParaRPr lang="fa-IR" sz="22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13</a:t>
            </a:r>
            <a:r>
              <a:rPr lang="en-US" sz="2400" dirty="0" smtClean="0"/>
              <a:t>/</a:t>
            </a:r>
            <a:r>
              <a:rPr lang="fa-IR" sz="2400" dirty="0" smtClean="0"/>
              <a:t>35</a:t>
            </a:r>
            <a:endParaRPr lang="en-US" dirty="0"/>
          </a:p>
        </p:txBody>
      </p:sp>
      <p:pic>
        <p:nvPicPr>
          <p:cNvPr id="25" name="Picture 24"/>
          <p:cNvPicPr/>
          <p:nvPr/>
        </p:nvPicPr>
        <p:blipFill>
          <a:blip r:embed="rId3"/>
          <a:stretch>
            <a:fillRect/>
          </a:stretch>
        </p:blipFill>
        <p:spPr>
          <a:xfrm>
            <a:off x="1501171" y="256191"/>
            <a:ext cx="6192351" cy="4773920"/>
          </a:xfrm>
          <a:prstGeom prst="rect">
            <a:avLst/>
          </a:prstGeom>
        </p:spPr>
      </p:pic>
    </p:spTree>
    <p:extLst>
      <p:ext uri="{BB962C8B-B14F-4D97-AF65-F5344CB8AC3E}">
        <p14:creationId xmlns:p14="http://schemas.microsoft.com/office/powerpoint/2010/main" val="29705131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just" rtl="1">
              <a:lnSpc>
                <a:spcPct val="150000"/>
              </a:lnSpc>
            </a:pPr>
            <a:r>
              <a:rPr lang="fa-IR" sz="2800" b="1" u="sng" dirty="0">
                <a:cs typeface="B Nazanin" panose="00000400000000000000" pitchFamily="2" charset="-78"/>
              </a:rPr>
              <a:t>الگوي شكست در اصطكاك </a:t>
            </a:r>
            <a:r>
              <a:rPr lang="fa-IR" sz="2800" b="1" u="sng" dirty="0" smtClean="0">
                <a:cs typeface="B Nazanin" panose="00000400000000000000" pitchFamily="2" charset="-78"/>
              </a:rPr>
              <a:t>مرطوب</a:t>
            </a:r>
          </a:p>
          <a:p>
            <a:pPr marL="457200" indent="-457200" algn="just" rtl="1">
              <a:lnSpc>
                <a:spcPct val="150000"/>
              </a:lnSpc>
              <a:buFont typeface="Wingdings" panose="05000000000000000000" pitchFamily="2" charset="2"/>
              <a:buChar char="§"/>
            </a:pPr>
            <a:r>
              <a:rPr lang="fa-IR" sz="2600" dirty="0" smtClean="0">
                <a:cs typeface="B Nazanin" panose="00000400000000000000" pitchFamily="2" charset="-78"/>
              </a:rPr>
              <a:t>شكست </a:t>
            </a:r>
            <a:r>
              <a:rPr lang="fa-IR" sz="2600" dirty="0">
                <a:cs typeface="B Nazanin" panose="00000400000000000000" pitchFamily="2" charset="-78"/>
              </a:rPr>
              <a:t>ناشي از اصطكاك و </a:t>
            </a:r>
            <a:r>
              <a:rPr lang="en-US" sz="2600" dirty="0">
                <a:cs typeface="B Nazanin" panose="00000400000000000000" pitchFamily="2" charset="-78"/>
              </a:rPr>
              <a:t>ATF</a:t>
            </a:r>
            <a:r>
              <a:rPr lang="fa-IR" sz="2600" dirty="0">
                <a:cs typeface="B Nazanin" panose="00000400000000000000" pitchFamily="2" charset="-78"/>
              </a:rPr>
              <a:t> دو حالت عمده شكست در يك كلاج اصطكاكي مرطوب مي </a:t>
            </a:r>
            <a:r>
              <a:rPr lang="fa-IR" sz="2600" dirty="0" smtClean="0">
                <a:cs typeface="B Nazanin" panose="00000400000000000000" pitchFamily="2" charset="-78"/>
              </a:rPr>
              <a:t>باشد. </a:t>
            </a:r>
            <a:r>
              <a:rPr lang="fa-IR" sz="2600" dirty="0">
                <a:cs typeface="B Nazanin" panose="00000400000000000000" pitchFamily="2" charset="-78"/>
              </a:rPr>
              <a:t>اين دو حالت شكست مي تواند به عنوان يك سيستم از مكانيزم هاي مختلف رخ </a:t>
            </a:r>
            <a:r>
              <a:rPr lang="fa-IR" sz="2600" dirty="0" smtClean="0">
                <a:cs typeface="B Nazanin" panose="00000400000000000000" pitchFamily="2" charset="-78"/>
              </a:rPr>
              <a:t>دهد. </a:t>
            </a:r>
            <a:r>
              <a:rPr lang="fa-IR" sz="2600" dirty="0">
                <a:cs typeface="B Nazanin" panose="00000400000000000000" pitchFamily="2" charset="-78"/>
              </a:rPr>
              <a:t>مكانيزم تخريب از هر دو حالت خطا بسيار پيچيده و با يكديگر مرتبط مي </a:t>
            </a:r>
            <a:r>
              <a:rPr lang="fa-IR" sz="2600" dirty="0" smtClean="0">
                <a:cs typeface="B Nazanin" panose="00000400000000000000" pitchFamily="2" charset="-78"/>
              </a:rPr>
              <a:t>باشد. </a:t>
            </a:r>
            <a:r>
              <a:rPr lang="fa-IR" sz="2600" dirty="0">
                <a:cs typeface="B Nazanin" panose="00000400000000000000" pitchFamily="2" charset="-78"/>
              </a:rPr>
              <a:t>شكست مكانيكي و تخريب </a:t>
            </a:r>
            <a:r>
              <a:rPr lang="fa-IR" sz="2600" dirty="0" smtClean="0">
                <a:cs typeface="B Nazanin" panose="00000400000000000000" pitchFamily="2" charset="-78"/>
              </a:rPr>
              <a:t>حرارتي، ريسك </a:t>
            </a:r>
            <a:r>
              <a:rPr lang="fa-IR" sz="2600" dirty="0">
                <a:cs typeface="B Nazanin" panose="00000400000000000000" pitchFamily="2" charset="-78"/>
              </a:rPr>
              <a:t>اصلي شكست مواد در فرايند اصطكاك مي </a:t>
            </a:r>
            <a:r>
              <a:rPr lang="fa-IR" sz="2600" dirty="0" smtClean="0">
                <a:cs typeface="B Nazanin" panose="00000400000000000000" pitchFamily="2" charset="-78"/>
              </a:rPr>
              <a:t>باشد. </a:t>
            </a:r>
            <a:r>
              <a:rPr lang="fa-IR" sz="2600" dirty="0">
                <a:cs typeface="B Nazanin" panose="00000400000000000000" pitchFamily="2" charset="-78"/>
              </a:rPr>
              <a:t>در حالي كه نتايج شكست </a:t>
            </a:r>
            <a:r>
              <a:rPr lang="en-US" sz="2600" dirty="0">
                <a:cs typeface="B Nazanin" panose="00000400000000000000" pitchFamily="2" charset="-78"/>
              </a:rPr>
              <a:t>ATF</a:t>
            </a:r>
            <a:r>
              <a:rPr lang="fa-IR" sz="2600" dirty="0">
                <a:cs typeface="B Nazanin" panose="00000400000000000000" pitchFamily="2" charset="-78"/>
              </a:rPr>
              <a:t> ناشي از چندين </a:t>
            </a:r>
            <a:r>
              <a:rPr lang="fa-IR" sz="2600" dirty="0" smtClean="0">
                <a:cs typeface="B Nazanin" panose="00000400000000000000" pitchFamily="2" charset="-78"/>
              </a:rPr>
              <a:t>مكانيسم، اكسيداسيون، </a:t>
            </a:r>
            <a:r>
              <a:rPr lang="fa-IR" sz="2600" dirty="0">
                <a:cs typeface="B Nazanin" panose="00000400000000000000" pitchFamily="2" charset="-78"/>
              </a:rPr>
              <a:t>تجزيه </a:t>
            </a:r>
            <a:r>
              <a:rPr lang="fa-IR" sz="2600" dirty="0" smtClean="0">
                <a:cs typeface="B Nazanin" panose="00000400000000000000" pitchFamily="2" charset="-78"/>
              </a:rPr>
              <a:t>حرارتي، </a:t>
            </a:r>
            <a:r>
              <a:rPr lang="fa-IR" sz="2600" dirty="0">
                <a:cs typeface="B Nazanin" panose="00000400000000000000" pitchFamily="2" charset="-78"/>
              </a:rPr>
              <a:t>تبخير و رفتار شيميايي و هيدروليز شدن مي باشد </a:t>
            </a:r>
            <a:r>
              <a:rPr lang="fa-IR" sz="2600" dirty="0" smtClean="0">
                <a:cs typeface="B Nazanin" panose="00000400000000000000" pitchFamily="2" charset="-78"/>
              </a:rPr>
              <a:t>.</a:t>
            </a:r>
            <a:endParaRPr lang="en-US" sz="2600" dirty="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14</a:t>
            </a:r>
            <a:r>
              <a:rPr lang="en-US" sz="2400" dirty="0" smtClean="0"/>
              <a:t>/</a:t>
            </a:r>
            <a:r>
              <a:rPr lang="fa-IR" sz="2400" dirty="0" smtClean="0"/>
              <a:t>35</a:t>
            </a:r>
            <a:endParaRPr lang="en-US" dirty="0"/>
          </a:p>
        </p:txBody>
      </p:sp>
    </p:spTree>
    <p:extLst>
      <p:ext uri="{BB962C8B-B14F-4D97-AF65-F5344CB8AC3E}">
        <p14:creationId xmlns:p14="http://schemas.microsoft.com/office/powerpoint/2010/main" val="9260491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r" rtl="1"/>
            <a:r>
              <a:rPr lang="fa-IR" sz="3600" b="1" dirty="0" smtClean="0">
                <a:effectLst>
                  <a:outerShdw blurRad="38100" dist="38100" dir="2700000" algn="tl">
                    <a:srgbClr val="000000">
                      <a:alpha val="43137"/>
                    </a:srgbClr>
                  </a:outerShdw>
                </a:effectLst>
                <a:cs typeface="B Nazanin" panose="00000400000000000000" pitchFamily="2" charset="-78"/>
              </a:rPr>
              <a:t>فصل دوم</a:t>
            </a:r>
            <a:endParaRPr lang="fa-IR" sz="3600" b="1" dirty="0" smtClean="0">
              <a:effectLst>
                <a:outerShdw blurRad="38100" dist="38100" dir="2700000" algn="tl">
                  <a:srgbClr val="000000">
                    <a:alpha val="43137"/>
                  </a:srgbClr>
                </a:outerShdw>
              </a:effectLst>
              <a:cs typeface="B Nazanin" panose="00000400000000000000" pitchFamily="2" charset="-78"/>
            </a:endParaRPr>
          </a:p>
          <a:p>
            <a:pPr algn="ctr" rtl="1"/>
            <a:r>
              <a:rPr lang="fa-IR" sz="4800" b="1" dirty="0">
                <a:effectLst>
                  <a:outerShdw blurRad="38100" dist="38100" dir="2700000" algn="tl">
                    <a:srgbClr val="000000">
                      <a:alpha val="43137"/>
                    </a:srgbClr>
                  </a:outerShdw>
                </a:effectLst>
                <a:cs typeface="B Nazanin" panose="00000400000000000000" pitchFamily="2" charset="-78"/>
              </a:rPr>
              <a:t>روش نظارت بر وضعيت كلاج بر اساس ويژگي هاي قبل از قفل شدگي</a:t>
            </a: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15</a:t>
            </a:r>
            <a:r>
              <a:rPr lang="en-US" sz="2400" dirty="0" smtClean="0"/>
              <a:t>/</a:t>
            </a:r>
            <a:r>
              <a:rPr lang="fa-IR" sz="2400" dirty="0" smtClean="0"/>
              <a:t>35</a:t>
            </a:r>
            <a:endParaRPr lang="en-US" dirty="0"/>
          </a:p>
        </p:txBody>
      </p:sp>
      <p:sp>
        <p:nvSpPr>
          <p:cNvPr id="25" name="TextBox 24"/>
          <p:cNvSpPr txBox="1"/>
          <p:nvPr/>
        </p:nvSpPr>
        <p:spPr>
          <a:xfrm>
            <a:off x="6320357" y="5983134"/>
            <a:ext cx="1476358"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Tree>
    <p:extLst>
      <p:ext uri="{BB962C8B-B14F-4D97-AF65-F5344CB8AC3E}">
        <p14:creationId xmlns:p14="http://schemas.microsoft.com/office/powerpoint/2010/main" val="23541154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سه ويژگي توسعه يافته شامل مدت زمان تعامل و دو ويژگي عدم تشابه </a:t>
            </a:r>
            <a:r>
              <a:rPr lang="fa-IR" sz="2800" dirty="0" smtClean="0">
                <a:cs typeface="B Nazanin" panose="00000400000000000000" pitchFamily="2" charset="-78"/>
              </a:rPr>
              <a:t>شامل</a:t>
            </a:r>
            <a:r>
              <a:rPr lang="en-US" sz="2800" dirty="0" smtClean="0">
                <a:cs typeface="B Nazanin" panose="00000400000000000000" pitchFamily="2" charset="-78"/>
              </a:rPr>
              <a:t>DF </a:t>
            </a:r>
            <a:r>
              <a:rPr lang="fa-IR" sz="2800" dirty="0" smtClean="0">
                <a:cs typeface="B Nazanin" panose="00000400000000000000" pitchFamily="2" charset="-78"/>
              </a:rPr>
              <a:t> و </a:t>
            </a:r>
            <a:r>
              <a:rPr lang="en-US" sz="2800" dirty="0" smtClean="0">
                <a:cs typeface="B Nazanin" panose="00000400000000000000" pitchFamily="2" charset="-78"/>
              </a:rPr>
              <a:t>DSAM</a:t>
            </a:r>
            <a:r>
              <a:rPr lang="fa-IR" sz="2800" dirty="0" smtClean="0">
                <a:cs typeface="B Nazanin" panose="00000400000000000000" pitchFamily="2" charset="-78"/>
              </a:rPr>
              <a:t> به </a:t>
            </a:r>
            <a:r>
              <a:rPr lang="fa-IR" sz="2800" dirty="0">
                <a:cs typeface="B Nazanin" panose="00000400000000000000" pitchFamily="2" charset="-78"/>
              </a:rPr>
              <a:t>شدت با هم در ارتباط بوده </a:t>
            </a:r>
            <a:r>
              <a:rPr lang="fa-IR" sz="2800" dirty="0" smtClean="0">
                <a:cs typeface="B Nazanin" panose="00000400000000000000" pitchFamily="2" charset="-78"/>
              </a:rPr>
              <a:t>اند. </a:t>
            </a:r>
            <a:r>
              <a:rPr lang="fa-IR" sz="2800" dirty="0">
                <a:cs typeface="B Nazanin" panose="00000400000000000000" pitchFamily="2" charset="-78"/>
              </a:rPr>
              <a:t>ويژگي تعامل به منزله يك كميت فيزيكي </a:t>
            </a:r>
            <a:r>
              <a:rPr lang="fa-IR" sz="2800" dirty="0" smtClean="0">
                <a:cs typeface="B Nazanin" panose="00000400000000000000" pitchFamily="2" charset="-78"/>
              </a:rPr>
              <a:t>است. </a:t>
            </a:r>
            <a:r>
              <a:rPr lang="fa-IR" sz="2800" dirty="0">
                <a:cs typeface="B Nazanin" panose="00000400000000000000" pitchFamily="2" charset="-78"/>
              </a:rPr>
              <a:t>در حالي كه دو ويژگي ديگر به طور گسترده به صورت غير فيزيكي به كار گرفته مي شود. هدف نظارت بر وضعيت كلاج با استفاده از سه ويژگي و با تركيب آنها با استفاده از رگراسيون مي </a:t>
            </a:r>
            <a:r>
              <a:rPr lang="fa-IR" sz="2800" dirty="0" smtClean="0">
                <a:cs typeface="B Nazanin" panose="00000400000000000000" pitchFamily="2" charset="-78"/>
              </a:rPr>
              <a:t>باشد. </a:t>
            </a:r>
            <a:r>
              <a:rPr lang="fa-IR" sz="2800" dirty="0">
                <a:cs typeface="B Nazanin" panose="00000400000000000000" pitchFamily="2" charset="-78"/>
              </a:rPr>
              <a:t>شكل پنج نشان مي دهد كه فلوچارت پردازش سيگنال و استخراج ويژگي از  ويژگي هاي توسعه يافته براي قفل شدگي براساس روش نظارت بر وضعيت كلاج چگونه است . </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16</a:t>
            </a:r>
            <a:r>
              <a:rPr lang="en-US" sz="2400" dirty="0" smtClean="0"/>
              <a:t>/</a:t>
            </a:r>
            <a:r>
              <a:rPr lang="fa-IR" sz="2400" dirty="0" smtClean="0"/>
              <a:t>35</a:t>
            </a:r>
            <a:endParaRPr lang="en-US" dirty="0"/>
          </a:p>
        </p:txBody>
      </p:sp>
      <p:sp>
        <p:nvSpPr>
          <p:cNvPr id="25" name="TextBox 24"/>
          <p:cNvSpPr txBox="1"/>
          <p:nvPr/>
        </p:nvSpPr>
        <p:spPr>
          <a:xfrm>
            <a:off x="6320357" y="5983134"/>
            <a:ext cx="1476358"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Tree>
    <p:extLst>
      <p:ext uri="{BB962C8B-B14F-4D97-AF65-F5344CB8AC3E}">
        <p14:creationId xmlns:p14="http://schemas.microsoft.com/office/powerpoint/2010/main" val="23056430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b">
            <a:noAutofit/>
          </a:bodyPr>
          <a:lstStyle/>
          <a:p>
            <a:pPr algn="ctr" rtl="1">
              <a:lnSpc>
                <a:spcPct val="150000"/>
              </a:lnSpc>
            </a:pPr>
            <a:r>
              <a:rPr lang="fa-IR" sz="2200" dirty="0">
                <a:cs typeface="B Nazanin" panose="00000400000000000000" pitchFamily="2" charset="-78"/>
              </a:rPr>
              <a:t>شكل </a:t>
            </a:r>
            <a:r>
              <a:rPr lang="fa-IR" sz="2200" dirty="0" smtClean="0">
                <a:cs typeface="B Nazanin" panose="00000400000000000000" pitchFamily="2" charset="-78"/>
              </a:rPr>
              <a:t>4 </a:t>
            </a:r>
            <a:r>
              <a:rPr lang="fa-IR" sz="2200" dirty="0">
                <a:cs typeface="B Nazanin" panose="00000400000000000000" pitchFamily="2" charset="-78"/>
              </a:rPr>
              <a:t>: روش پردازش سيگنال و پردازش ويژگي</a:t>
            </a:r>
            <a:endParaRPr lang="fa-IR" sz="22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17</a:t>
            </a:r>
            <a:r>
              <a:rPr lang="en-US" sz="2400" dirty="0" smtClean="0"/>
              <a:t>/</a:t>
            </a:r>
            <a:r>
              <a:rPr lang="fa-IR" sz="2400" dirty="0" smtClean="0"/>
              <a:t>35</a:t>
            </a:r>
            <a:endParaRPr lang="en-US" dirty="0"/>
          </a:p>
        </p:txBody>
      </p:sp>
      <p:sp>
        <p:nvSpPr>
          <p:cNvPr id="25" name="TextBox 24"/>
          <p:cNvSpPr txBox="1"/>
          <p:nvPr/>
        </p:nvSpPr>
        <p:spPr>
          <a:xfrm>
            <a:off x="6320357" y="5983134"/>
            <a:ext cx="1476358"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pic>
        <p:nvPicPr>
          <p:cNvPr id="26" name="Picture 25"/>
          <p:cNvPicPr/>
          <p:nvPr/>
        </p:nvPicPr>
        <p:blipFill>
          <a:blip r:embed="rId3"/>
          <a:stretch>
            <a:fillRect/>
          </a:stretch>
        </p:blipFill>
        <p:spPr>
          <a:xfrm>
            <a:off x="1148606" y="744680"/>
            <a:ext cx="7063407" cy="3536373"/>
          </a:xfrm>
          <a:prstGeom prst="rect">
            <a:avLst/>
          </a:prstGeom>
        </p:spPr>
      </p:pic>
    </p:spTree>
    <p:extLst>
      <p:ext uri="{BB962C8B-B14F-4D97-AF65-F5344CB8AC3E}">
        <p14:creationId xmlns:p14="http://schemas.microsoft.com/office/powerpoint/2010/main" val="36599022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r" rtl="1"/>
            <a:r>
              <a:rPr lang="fa-IR" sz="4400" b="1" dirty="0" smtClean="0">
                <a:effectLst>
                  <a:outerShdw blurRad="38100" dist="38100" dir="2700000" algn="tl">
                    <a:srgbClr val="000000">
                      <a:alpha val="43137"/>
                    </a:srgbClr>
                  </a:outerShdw>
                </a:effectLst>
                <a:cs typeface="B Nazanin" panose="00000400000000000000" pitchFamily="2" charset="-78"/>
              </a:rPr>
              <a:t>عنوان</a:t>
            </a:r>
            <a:endParaRPr lang="fa-IR" sz="2400" b="1" dirty="0" smtClean="0">
              <a:effectLst>
                <a:outerShdw blurRad="38100" dist="38100" dir="2700000" algn="tl">
                  <a:srgbClr val="000000">
                    <a:alpha val="43137"/>
                  </a:srgbClr>
                </a:outerShdw>
              </a:effectLst>
              <a:cs typeface="B Nazanin" panose="00000400000000000000" pitchFamily="2" charset="-78"/>
            </a:endParaRPr>
          </a:p>
          <a:p>
            <a:pPr algn="ctr" rtl="1"/>
            <a:r>
              <a:rPr lang="fa-IR" sz="2800" dirty="0">
                <a:cs typeface="B Nazanin" panose="00000400000000000000" pitchFamily="2" charset="-78"/>
              </a:rPr>
              <a:t>مشتق گیری از شرایط با ویژگی قبل از قفل شدن بر اساس روش نظارت بر سیستم کلاچ در گیربکس </a:t>
            </a:r>
            <a:r>
              <a:rPr lang="fa-IR" sz="2800" dirty="0" smtClean="0">
                <a:cs typeface="B Nazanin" panose="00000400000000000000" pitchFamily="2" charset="-78"/>
              </a:rPr>
              <a:t>اتوماتیک</a:t>
            </a:r>
          </a:p>
          <a:p>
            <a:pPr algn="ctr" rtl="1"/>
            <a:endParaRPr lang="fa-IR" sz="2800" dirty="0" smtClean="0">
              <a:cs typeface="B Nazanin" panose="00000400000000000000" pitchFamily="2" charset="-78"/>
            </a:endParaRPr>
          </a:p>
          <a:p>
            <a:pPr algn="r" rtl="1"/>
            <a:r>
              <a:rPr lang="fa-IR" sz="4400" b="1" dirty="0" smtClean="0">
                <a:effectLst>
                  <a:outerShdw blurRad="38100" dist="38100" dir="2700000" algn="tl">
                    <a:srgbClr val="000000">
                      <a:alpha val="43137"/>
                    </a:srgbClr>
                  </a:outerShdw>
                </a:effectLst>
                <a:cs typeface="B Nazanin" panose="00000400000000000000" pitchFamily="2" charset="-78"/>
              </a:rPr>
              <a:t>فهرست</a:t>
            </a:r>
            <a:endParaRPr lang="fa-IR" sz="4400" b="1" dirty="0" smtClean="0">
              <a:effectLst>
                <a:outerShdw blurRad="38100" dist="38100" dir="2700000" algn="tl">
                  <a:srgbClr val="000000">
                    <a:alpha val="43137"/>
                  </a:srgbClr>
                </a:outerShdw>
              </a:effectLst>
              <a:cs typeface="B Nazanin" panose="00000400000000000000" pitchFamily="2" charset="-78"/>
            </a:endParaRPr>
          </a:p>
          <a:p>
            <a:pPr marL="800100" lvl="1" indent="-342900" algn="r" rtl="1">
              <a:buFont typeface="Courier New" panose="02070309020205020404" pitchFamily="49" charset="0"/>
              <a:buChar char="o"/>
            </a:pPr>
            <a:r>
              <a:rPr lang="fa-IR" sz="2700" dirty="0" smtClean="0">
                <a:cs typeface="B Nazanin" panose="00000400000000000000" pitchFamily="2" charset="-78"/>
              </a:rPr>
              <a:t>مقدمه</a:t>
            </a:r>
          </a:p>
          <a:p>
            <a:pPr marL="800100" lvl="1" indent="-342900" algn="r" rtl="1">
              <a:buFont typeface="Courier New" panose="02070309020205020404" pitchFamily="49" charset="0"/>
              <a:buChar char="o"/>
            </a:pPr>
            <a:r>
              <a:rPr lang="fa-IR" sz="2700" dirty="0" smtClean="0">
                <a:cs typeface="B Nazanin" panose="00000400000000000000" pitchFamily="2" charset="-78"/>
              </a:rPr>
              <a:t>روش </a:t>
            </a:r>
            <a:r>
              <a:rPr lang="fa-IR" sz="2700" dirty="0">
                <a:cs typeface="B Nazanin" panose="00000400000000000000" pitchFamily="2" charset="-78"/>
              </a:rPr>
              <a:t>نظارت بر وضعيت كلاج </a:t>
            </a:r>
            <a:r>
              <a:rPr lang="fa-IR" sz="2700" dirty="0" smtClean="0">
                <a:cs typeface="B Nazanin" panose="00000400000000000000" pitchFamily="2" charset="-78"/>
              </a:rPr>
              <a:t>بر اساس </a:t>
            </a:r>
            <a:r>
              <a:rPr lang="fa-IR" sz="2700" dirty="0">
                <a:cs typeface="B Nazanin" panose="00000400000000000000" pitchFamily="2" charset="-78"/>
              </a:rPr>
              <a:t>ويژگي هاي قبل از قفل </a:t>
            </a:r>
            <a:r>
              <a:rPr lang="fa-IR" sz="2700" dirty="0" smtClean="0">
                <a:cs typeface="B Nazanin" panose="00000400000000000000" pitchFamily="2" charset="-78"/>
              </a:rPr>
              <a:t>شدگي</a:t>
            </a:r>
          </a:p>
          <a:p>
            <a:pPr marL="800100" lvl="1" indent="-342900" algn="r" rtl="1">
              <a:buFont typeface="Courier New" panose="02070309020205020404" pitchFamily="49" charset="0"/>
              <a:buChar char="o"/>
            </a:pPr>
            <a:r>
              <a:rPr lang="fa-IR" sz="2700" dirty="0" smtClean="0">
                <a:cs typeface="B Nazanin" panose="00000400000000000000" pitchFamily="2" charset="-78"/>
              </a:rPr>
              <a:t>توسعه نظری</a:t>
            </a:r>
          </a:p>
          <a:p>
            <a:pPr marL="800100" lvl="1" indent="-342900" algn="r" rtl="1">
              <a:buFont typeface="Courier New" panose="02070309020205020404" pitchFamily="49" charset="0"/>
              <a:buChar char="o"/>
            </a:pPr>
            <a:r>
              <a:rPr lang="fa-IR" sz="2700" dirty="0" smtClean="0">
                <a:cs typeface="B Nazanin" panose="00000400000000000000" pitchFamily="2" charset="-78"/>
              </a:rPr>
              <a:t>نتایج </a:t>
            </a:r>
            <a:r>
              <a:rPr lang="fa-IR" sz="2700" dirty="0">
                <a:cs typeface="B Nazanin" panose="00000400000000000000" pitchFamily="2" charset="-78"/>
              </a:rPr>
              <a:t>تجربی و بحث </a:t>
            </a:r>
            <a:endParaRPr lang="fa-IR" sz="2700" dirty="0" smtClean="0">
              <a:cs typeface="B Nazanin" panose="00000400000000000000" pitchFamily="2" charset="-78"/>
            </a:endParaRPr>
          </a:p>
          <a:p>
            <a:pPr marL="800100" lvl="1" indent="-342900" algn="r" rtl="1">
              <a:buFont typeface="Courier New" panose="02070309020205020404" pitchFamily="49" charset="0"/>
              <a:buChar char="o"/>
            </a:pPr>
            <a:r>
              <a:rPr lang="fa-IR" sz="2700" dirty="0" smtClean="0">
                <a:cs typeface="B Nazanin" panose="00000400000000000000" pitchFamily="2" charset="-78"/>
              </a:rPr>
              <a:t>نتیجه گیری</a:t>
            </a:r>
            <a:endParaRPr lang="fa-IR" sz="2700" dirty="0" smtClean="0">
              <a:cs typeface="B Nazanin" panose="00000400000000000000" pitchFamily="2" charset="-78"/>
            </a:endParaRPr>
          </a:p>
          <a:p>
            <a:pPr algn="r" rtl="1"/>
            <a:endParaRPr lang="en-US" sz="2400" dirty="0">
              <a:effectLst>
                <a:outerShdw blurRad="38100" dist="38100" dir="2700000" algn="tl">
                  <a:srgbClr val="000000">
                    <a:alpha val="43137"/>
                  </a:srgbClr>
                </a:outerShdw>
              </a:effectLst>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658971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اين در شكل ديده مي شود كه در آن به طور معمول سيگنال در دسترس مي باشد. </a:t>
            </a:r>
            <a:r>
              <a:rPr lang="fa-IR" sz="2800" dirty="0" smtClean="0">
                <a:cs typeface="B Nazanin" panose="00000400000000000000" pitchFamily="2" charset="-78"/>
              </a:rPr>
              <a:t>يعني، </a:t>
            </a:r>
            <a:r>
              <a:rPr lang="fa-IR" sz="2800" dirty="0">
                <a:cs typeface="B Nazanin" panose="00000400000000000000" pitchFamily="2" charset="-78"/>
              </a:rPr>
              <a:t>ورودي سرعت چرخشي و خروجي سرعت چرخشي و همچنين فشار بر اساس سيگنال هايشان مورد نياز مي </a:t>
            </a:r>
            <a:r>
              <a:rPr lang="fa-IR" sz="2800" dirty="0" smtClean="0">
                <a:cs typeface="B Nazanin" panose="00000400000000000000" pitchFamily="2" charset="-78"/>
              </a:rPr>
              <a:t>باشند. </a:t>
            </a:r>
            <a:r>
              <a:rPr lang="fa-IR" sz="2800" dirty="0">
                <a:cs typeface="B Nazanin" panose="00000400000000000000" pitchFamily="2" charset="-78"/>
              </a:rPr>
              <a:t>در عمل ، اين سه سيگنال ديجيتال به طور هم زمان بوده </a:t>
            </a:r>
            <a:r>
              <a:rPr lang="fa-IR" sz="2800" dirty="0" smtClean="0">
                <a:cs typeface="B Nazanin" panose="00000400000000000000" pitchFamily="2" charset="-78"/>
              </a:rPr>
              <a:t>اند. </a:t>
            </a:r>
            <a:r>
              <a:rPr lang="fa-IR" sz="2800" dirty="0">
                <a:cs typeface="B Nazanin" panose="00000400000000000000" pitchFamily="2" charset="-78"/>
              </a:rPr>
              <a:t>براي </a:t>
            </a:r>
            <a:r>
              <a:rPr lang="fa-IR" sz="2800" dirty="0" smtClean="0">
                <a:cs typeface="B Nazanin" panose="00000400000000000000" pitchFamily="2" charset="-78"/>
              </a:rPr>
              <a:t>راحتي، </a:t>
            </a:r>
            <a:r>
              <a:rPr lang="fa-IR" sz="2800" dirty="0">
                <a:cs typeface="B Nazanin" panose="00000400000000000000" pitchFamily="2" charset="-78"/>
              </a:rPr>
              <a:t>نسخه ديجيتال از اين سيگنال به عنوان سرعت نوشته مي </a:t>
            </a:r>
            <a:r>
              <a:rPr lang="fa-IR" sz="2800" dirty="0" smtClean="0">
                <a:cs typeface="B Nazanin" panose="00000400000000000000" pitchFamily="2" charset="-78"/>
              </a:rPr>
              <a:t>شود. </a:t>
            </a:r>
            <a:r>
              <a:rPr lang="fa-IR" sz="2800" dirty="0">
                <a:cs typeface="B Nazanin" panose="00000400000000000000" pitchFamily="2" charset="-78"/>
              </a:rPr>
              <a:t>توالي گسسته زماني با توجه به محاسبه  معادله زير ارائه مي شود .</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18</a:t>
            </a:r>
            <a:r>
              <a:rPr lang="en-US" sz="2400" dirty="0" smtClean="0"/>
              <a:t>/</a:t>
            </a:r>
            <a:r>
              <a:rPr lang="fa-IR" sz="2400" dirty="0" smtClean="0"/>
              <a:t>35</a:t>
            </a:r>
            <a:endParaRPr lang="en-US" dirty="0"/>
          </a:p>
        </p:txBody>
      </p:sp>
      <p:sp>
        <p:nvSpPr>
          <p:cNvPr id="25" name="TextBox 24"/>
          <p:cNvSpPr txBox="1"/>
          <p:nvPr/>
        </p:nvSpPr>
        <p:spPr>
          <a:xfrm>
            <a:off x="6320357" y="5983134"/>
            <a:ext cx="1476358"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Tree>
    <p:extLst>
      <p:ext uri="{BB962C8B-B14F-4D97-AF65-F5344CB8AC3E}">
        <p14:creationId xmlns:p14="http://schemas.microsoft.com/office/powerpoint/2010/main" val="33996628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توالي گسسته زماني با توجه به </a:t>
            </a:r>
            <a:r>
              <a:rPr lang="fa-IR" sz="2800" dirty="0" smtClean="0">
                <a:cs typeface="B Nazanin" panose="00000400000000000000" pitchFamily="2" charset="-78"/>
              </a:rPr>
              <a:t>محاسبه </a:t>
            </a:r>
            <a:r>
              <a:rPr lang="fa-IR" sz="2800" dirty="0">
                <a:cs typeface="B Nazanin" panose="00000400000000000000" pitchFamily="2" charset="-78"/>
              </a:rPr>
              <a:t>معادله زير ارائه مي </a:t>
            </a:r>
            <a:r>
              <a:rPr lang="fa-IR" sz="2800" dirty="0" smtClean="0">
                <a:cs typeface="B Nazanin" panose="00000400000000000000" pitchFamily="2" charset="-78"/>
              </a:rPr>
              <a:t>شود. </a:t>
            </a:r>
            <a:r>
              <a:rPr lang="fa-IR" sz="2800" dirty="0">
                <a:cs typeface="B Nazanin" panose="00000400000000000000" pitchFamily="2" charset="-78"/>
              </a:rPr>
              <a:t>به موازات مرحله اول سيگنال ها در سرعت چرخشي محاسبه مي </a:t>
            </a:r>
            <a:r>
              <a:rPr lang="fa-IR" sz="2800" dirty="0" smtClean="0">
                <a:cs typeface="B Nazanin" panose="00000400000000000000" pitchFamily="2" charset="-78"/>
              </a:rPr>
              <a:t>شود. </a:t>
            </a:r>
            <a:r>
              <a:rPr lang="fa-IR" sz="2800" dirty="0">
                <a:cs typeface="B Nazanin" panose="00000400000000000000" pitchFamily="2" charset="-78"/>
              </a:rPr>
              <a:t>سپس به عنوان گام هاي كليدي </a:t>
            </a:r>
            <a:r>
              <a:rPr lang="fa-IR" sz="2800" dirty="0" smtClean="0">
                <a:cs typeface="B Nazanin" panose="00000400000000000000" pitchFamily="2" charset="-78"/>
              </a:rPr>
              <a:t>بعدي، </a:t>
            </a:r>
            <a:r>
              <a:rPr lang="fa-IR" sz="2800" dirty="0">
                <a:cs typeface="B Nazanin" panose="00000400000000000000" pitchFamily="2" charset="-78"/>
              </a:rPr>
              <a:t>سيگنال سرعت چرخشي ارائه مي شود كه آن را به صورت رياضي به صورت زير ارائه </a:t>
            </a:r>
            <a:r>
              <a:rPr lang="fa-IR" sz="2800" dirty="0" smtClean="0">
                <a:cs typeface="B Nazanin" panose="00000400000000000000" pitchFamily="2" charset="-78"/>
              </a:rPr>
              <a:t>نمود.</a:t>
            </a:r>
          </a:p>
          <a:p>
            <a:pPr marL="457200" indent="-457200" algn="just" rtl="1">
              <a:lnSpc>
                <a:spcPct val="150000"/>
              </a:lnSpc>
              <a:buFont typeface="Wingdings" panose="05000000000000000000" pitchFamily="2" charset="2"/>
              <a:buChar char="§"/>
            </a:pPr>
            <a:endParaRPr lang="fa-IR" sz="2800" dirty="0" smtClean="0">
              <a:cs typeface="B Nazanin" panose="00000400000000000000" pitchFamily="2" charset="-78"/>
            </a:endParaRPr>
          </a:p>
          <a:p>
            <a:pPr marL="457200" indent="-457200" algn="just" rtl="1">
              <a:lnSpc>
                <a:spcPct val="150000"/>
              </a:lnSpc>
              <a:buFont typeface="Wingdings" panose="05000000000000000000" pitchFamily="2" charset="2"/>
              <a:buChar char="§"/>
            </a:pPr>
            <a:endParaRPr lang="fa-IR" sz="2800" dirty="0">
              <a:cs typeface="B Nazanin" panose="00000400000000000000" pitchFamily="2" charset="-78"/>
            </a:endParaRPr>
          </a:p>
          <a:p>
            <a:pPr marL="457200" indent="-457200" algn="just" rtl="1">
              <a:lnSpc>
                <a:spcPct val="150000"/>
              </a:lnSpc>
              <a:buFont typeface="Wingdings" panose="05000000000000000000" pitchFamily="2" charset="2"/>
              <a:buChar char="§"/>
            </a:pPr>
            <a:endParaRPr lang="fa-IR" sz="2800" dirty="0" smtClean="0">
              <a:cs typeface="B Nazanin" panose="00000400000000000000" pitchFamily="2" charset="-78"/>
            </a:endParaRPr>
          </a:p>
          <a:p>
            <a:pPr marL="457200" indent="-457200" algn="just" rtl="1">
              <a:lnSpc>
                <a:spcPct val="150000"/>
              </a:lnSpc>
              <a:buFont typeface="Wingdings" panose="05000000000000000000" pitchFamily="2" charset="2"/>
              <a:buChar char="§"/>
            </a:pP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19</a:t>
            </a:r>
            <a:r>
              <a:rPr lang="en-US" sz="2400" dirty="0" smtClean="0"/>
              <a:t>/</a:t>
            </a:r>
            <a:r>
              <a:rPr lang="fa-IR" sz="2400" dirty="0" smtClean="0"/>
              <a:t>35</a:t>
            </a:r>
            <a:endParaRPr lang="en-US" dirty="0"/>
          </a:p>
        </p:txBody>
      </p:sp>
      <p:sp>
        <p:nvSpPr>
          <p:cNvPr id="25" name="TextBox 24"/>
          <p:cNvSpPr txBox="1"/>
          <p:nvPr/>
        </p:nvSpPr>
        <p:spPr>
          <a:xfrm>
            <a:off x="6320357" y="5983134"/>
            <a:ext cx="1476358"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1552009" y="3136673"/>
            <a:ext cx="5889495" cy="2233230"/>
          </a:xfrm>
          <a:prstGeom prst="rect">
            <a:avLst/>
          </a:prstGeom>
        </p:spPr>
      </p:pic>
    </p:spTree>
    <p:extLst>
      <p:ext uri="{BB962C8B-B14F-4D97-AF65-F5344CB8AC3E}">
        <p14:creationId xmlns:p14="http://schemas.microsoft.com/office/powerpoint/2010/main" val="22307138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315585" y="168441"/>
            <a:ext cx="8652346" cy="5097923"/>
          </a:xfrm>
          <a:prstGeom prst="rect">
            <a:avLst/>
          </a:prstGeom>
          <a:noFill/>
        </p:spPr>
        <p:txBody>
          <a:bodyPr wrap="square" rtlCol="0" anchor="ctr">
            <a:noAutofit/>
          </a:bodyPr>
          <a:lstStyle/>
          <a:p>
            <a:pPr algn="r" rtl="1"/>
            <a:r>
              <a:rPr lang="fa-IR" sz="5400" b="1" dirty="0" smtClean="0">
                <a:effectLst>
                  <a:outerShdw blurRad="38100" dist="38100" dir="2700000" algn="tl">
                    <a:srgbClr val="000000">
                      <a:alpha val="43137"/>
                    </a:srgbClr>
                  </a:outerShdw>
                </a:effectLst>
                <a:cs typeface="B Nazanin" panose="00000400000000000000" pitchFamily="2" charset="-78"/>
              </a:rPr>
              <a:t>فصل سوم</a:t>
            </a:r>
            <a:endParaRPr lang="fa-IR" sz="5400" b="1" dirty="0" smtClean="0">
              <a:effectLst>
                <a:outerShdw blurRad="38100" dist="38100" dir="2700000" algn="tl">
                  <a:srgbClr val="000000">
                    <a:alpha val="43137"/>
                  </a:srgbClr>
                </a:outerShdw>
              </a:effectLst>
              <a:cs typeface="B Nazanin" panose="00000400000000000000" pitchFamily="2" charset="-78"/>
            </a:endParaRPr>
          </a:p>
          <a:p>
            <a:pPr algn="ctr" rtl="1"/>
            <a:r>
              <a:rPr lang="fa-IR" sz="9600" b="1" dirty="0" smtClean="0">
                <a:effectLst>
                  <a:outerShdw blurRad="38100" dist="38100" dir="2700000" algn="tl">
                    <a:srgbClr val="000000">
                      <a:alpha val="43137"/>
                    </a:srgbClr>
                  </a:outerShdw>
                </a:effectLst>
                <a:cs typeface="B Nazanin" panose="00000400000000000000" pitchFamily="2" charset="-78"/>
              </a:rPr>
              <a:t>توسعه نظری</a:t>
            </a:r>
            <a:endParaRPr lang="fa-IR" sz="9600" b="1" dirty="0">
              <a:effectLst>
                <a:outerShdw blurRad="38100" dist="38100" dir="2700000" algn="tl">
                  <a:srgbClr val="000000">
                    <a:alpha val="43137"/>
                  </a:srgbClr>
                </a:outerShdw>
              </a:effectLst>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20</a:t>
            </a:r>
            <a:r>
              <a:rPr lang="en-US" sz="2400" dirty="0" smtClean="0"/>
              <a:t>/</a:t>
            </a:r>
            <a:r>
              <a:rPr lang="fa-IR" sz="2400" dirty="0" smtClean="0"/>
              <a:t>35</a:t>
            </a:r>
            <a:endParaRPr lang="en-US" dirty="0"/>
          </a:p>
        </p:txBody>
      </p:sp>
    </p:spTree>
    <p:extLst>
      <p:ext uri="{BB962C8B-B14F-4D97-AF65-F5344CB8AC3E}">
        <p14:creationId xmlns:p14="http://schemas.microsoft.com/office/powerpoint/2010/main" val="16245587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315585" y="168441"/>
            <a:ext cx="8652346" cy="5097923"/>
          </a:xfrm>
          <a:prstGeom prst="rect">
            <a:avLst/>
          </a:prstGeom>
          <a:noFill/>
        </p:spPr>
        <p:txBody>
          <a:bodyPr wrap="square" rtlCol="0" anchor="ctr">
            <a:noAutofit/>
          </a:bodyPr>
          <a:lstStyle/>
          <a:p>
            <a:pPr algn="just" rtl="1">
              <a:lnSpc>
                <a:spcPct val="150000"/>
              </a:lnSpc>
            </a:pPr>
            <a:r>
              <a:rPr lang="fa-IR" sz="2800" b="1" u="sng" dirty="0">
                <a:cs typeface="B Nazanin" panose="00000400000000000000" pitchFamily="2" charset="-78"/>
              </a:rPr>
              <a:t>اشتقاق قبل از قفل </a:t>
            </a:r>
            <a:r>
              <a:rPr lang="fa-IR" sz="2800" b="1" u="sng" dirty="0" smtClean="0">
                <a:cs typeface="B Nazanin" panose="00000400000000000000" pitchFamily="2" charset="-78"/>
              </a:rPr>
              <a:t>شدگي</a:t>
            </a:r>
          </a:p>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از آنجا كه سطح تخريب كلاج را مي توان با ميانگين </a:t>
            </a:r>
            <a:r>
              <a:rPr lang="en-US" sz="2800" dirty="0">
                <a:cs typeface="B Nazanin" panose="00000400000000000000" pitchFamily="2" charset="-78"/>
              </a:rPr>
              <a:t>COF</a:t>
            </a:r>
            <a:r>
              <a:rPr lang="fa-IR" sz="2800" dirty="0">
                <a:cs typeface="B Nazanin" panose="00000400000000000000" pitchFamily="2" charset="-78"/>
              </a:rPr>
              <a:t> نشان داد ، به عنوان مثال به طور متوسط مقدار </a:t>
            </a:r>
            <a:r>
              <a:rPr lang="en-US" sz="2800" dirty="0">
                <a:cs typeface="B Nazanin" panose="00000400000000000000" pitchFamily="2" charset="-78"/>
              </a:rPr>
              <a:t>COF</a:t>
            </a:r>
            <a:r>
              <a:rPr lang="fa-IR" sz="2800" dirty="0">
                <a:cs typeface="B Nazanin" panose="00000400000000000000" pitchFamily="2" charset="-78"/>
              </a:rPr>
              <a:t> هاي لحظه اي در چرخه وجود دارد . از اين رو مهم است كه به جستجوي پارامترهاي قابل اندازه گيري بپردازيم كه به ميانگين هاي هم </a:t>
            </a:r>
            <a:r>
              <a:rPr lang="fa-IR" sz="2800" dirty="0" smtClean="0">
                <a:cs typeface="B Nazanin" panose="00000400000000000000" pitchFamily="2" charset="-78"/>
              </a:rPr>
              <a:t>بسته</a:t>
            </a:r>
            <a:r>
              <a:rPr lang="en-US" sz="2800" dirty="0" smtClean="0">
                <a:cs typeface="B Nazanin" panose="00000400000000000000" pitchFamily="2" charset="-78"/>
              </a:rPr>
              <a:t>COF </a:t>
            </a:r>
            <a:r>
              <a:rPr lang="fa-IR" sz="2800" dirty="0" smtClean="0">
                <a:cs typeface="B Nazanin" panose="00000400000000000000" pitchFamily="2" charset="-78"/>
              </a:rPr>
              <a:t> </a:t>
            </a:r>
            <a:r>
              <a:rPr lang="fa-IR" sz="2800" dirty="0">
                <a:cs typeface="B Nazanin" panose="00000400000000000000" pitchFamily="2" charset="-78"/>
              </a:rPr>
              <a:t>مربوط مي </a:t>
            </a:r>
            <a:r>
              <a:rPr lang="fa-IR" sz="2800" dirty="0" smtClean="0">
                <a:cs typeface="B Nazanin" panose="00000400000000000000" pitchFamily="2" charset="-78"/>
              </a:rPr>
              <a:t>شود. </a:t>
            </a:r>
            <a:r>
              <a:rPr lang="fa-IR" sz="2800" dirty="0">
                <a:cs typeface="B Nazanin" panose="00000400000000000000" pitchFamily="2" charset="-78"/>
              </a:rPr>
              <a:t>براي اين منظور روند تعامل كلاج در شكل سه  را در  نظر </a:t>
            </a:r>
            <a:r>
              <a:rPr lang="fa-IR" sz="2800" dirty="0" smtClean="0">
                <a:cs typeface="B Nazanin" panose="00000400000000000000" pitchFamily="2" charset="-78"/>
              </a:rPr>
              <a:t>بگيريم. </a:t>
            </a:r>
            <a:r>
              <a:rPr lang="fa-IR" sz="2800" dirty="0">
                <a:cs typeface="B Nazanin" panose="00000400000000000000" pitchFamily="2" charset="-78"/>
              </a:rPr>
              <a:t>در اين مرحله ، هر دو ورودي و خروجي جدا </a:t>
            </a:r>
            <a:r>
              <a:rPr lang="fa-IR" sz="2800" dirty="0" smtClean="0">
                <a:cs typeface="B Nazanin" panose="00000400000000000000" pitchFamily="2" charset="-78"/>
              </a:rPr>
              <a:t>هستند، </a:t>
            </a:r>
            <a:r>
              <a:rPr lang="fa-IR" sz="2800" dirty="0">
                <a:cs typeface="B Nazanin" panose="00000400000000000000" pitchFamily="2" charset="-78"/>
              </a:rPr>
              <a:t>به طوري كه سيستم كلاج را مي توان به سادگي به عنوان دو مدل حركتي مستقل در نظر گرفت </a:t>
            </a:r>
            <a:r>
              <a:rPr lang="fa-IR" sz="2800" dirty="0" smtClean="0">
                <a:cs typeface="B Nazanin" panose="00000400000000000000" pitchFamily="2" charset="-78"/>
              </a:rPr>
              <a:t>.</a:t>
            </a:r>
            <a:endParaRPr lang="en-US" sz="2800" dirty="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92208"/>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21</a:t>
            </a:r>
            <a:r>
              <a:rPr lang="en-US" sz="2400" dirty="0" smtClean="0"/>
              <a:t>/</a:t>
            </a:r>
            <a:r>
              <a:rPr lang="fa-IR" sz="2400" dirty="0" smtClean="0"/>
              <a:t>35</a:t>
            </a:r>
            <a:endParaRPr lang="en-US" dirty="0"/>
          </a:p>
        </p:txBody>
      </p:sp>
    </p:spTree>
    <p:extLst>
      <p:ext uri="{BB962C8B-B14F-4D97-AF65-F5344CB8AC3E}">
        <p14:creationId xmlns:p14="http://schemas.microsoft.com/office/powerpoint/2010/main" val="22078160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315585" y="168441"/>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smtClean="0">
                <a:cs typeface="B Nazanin" panose="00000400000000000000" pitchFamily="2" charset="-78"/>
              </a:rPr>
              <a:t>از </a:t>
            </a:r>
            <a:r>
              <a:rPr lang="fa-IR" sz="2800" dirty="0">
                <a:cs typeface="B Nazanin" panose="00000400000000000000" pitchFamily="2" charset="-78"/>
              </a:rPr>
              <a:t>آنجا كه حركت دوراني داراي مقياس قوي در حركت است وآن به خاطر سادگيش مي </a:t>
            </a:r>
            <a:r>
              <a:rPr lang="fa-IR" sz="2800" dirty="0" smtClean="0">
                <a:cs typeface="B Nazanin" panose="00000400000000000000" pitchFamily="2" charset="-78"/>
              </a:rPr>
              <a:t>باشد. </a:t>
            </a:r>
            <a:r>
              <a:rPr lang="fa-IR" sz="2800" dirty="0">
                <a:cs typeface="B Nazanin" panose="00000400000000000000" pitchFamily="2" charset="-78"/>
              </a:rPr>
              <a:t>سيستم </a:t>
            </a:r>
            <a:r>
              <a:rPr lang="fa-IR" sz="2800" dirty="0" smtClean="0">
                <a:cs typeface="B Nazanin" panose="00000400000000000000" pitchFamily="2" charset="-78"/>
              </a:rPr>
              <a:t>كلاج،‌ </a:t>
            </a:r>
            <a:r>
              <a:rPr lang="fa-IR" sz="2800" dirty="0">
                <a:cs typeface="B Nazanin" panose="00000400000000000000" pitchFamily="2" charset="-78"/>
              </a:rPr>
              <a:t>در نتيجه براساس تجزيه وتحليل ارائه شده در شكل شش خواهد </a:t>
            </a:r>
            <a:r>
              <a:rPr lang="fa-IR" sz="2800" dirty="0" smtClean="0">
                <a:cs typeface="B Nazanin" panose="00000400000000000000" pitchFamily="2" charset="-78"/>
              </a:rPr>
              <a:t>بود. </a:t>
            </a:r>
            <a:r>
              <a:rPr lang="fa-IR" sz="2800" dirty="0">
                <a:cs typeface="B Nazanin" panose="00000400000000000000" pitchFamily="2" charset="-78"/>
              </a:rPr>
              <a:t>همان طور كه در شكل نشان داده شده </a:t>
            </a:r>
            <a:r>
              <a:rPr lang="fa-IR" sz="2800" dirty="0" smtClean="0">
                <a:cs typeface="B Nazanin" panose="00000400000000000000" pitchFamily="2" charset="-78"/>
              </a:rPr>
              <a:t>است، </a:t>
            </a:r>
            <a:r>
              <a:rPr lang="fa-IR" sz="2800" dirty="0">
                <a:cs typeface="B Nazanin" panose="00000400000000000000" pitchFamily="2" charset="-78"/>
              </a:rPr>
              <a:t>ورودي و خروجي از يك سيستم كلاج توسط دو </a:t>
            </a:r>
            <a:r>
              <a:rPr lang="fa-IR" sz="2800" dirty="0" smtClean="0">
                <a:cs typeface="B Nazanin" panose="00000400000000000000" pitchFamily="2" charset="-78"/>
              </a:rPr>
              <a:t>قسمت</a:t>
            </a:r>
            <a:r>
              <a:rPr lang="en-US" sz="2800" dirty="0" smtClean="0">
                <a:cs typeface="B Nazanin" panose="00000400000000000000" pitchFamily="2" charset="-78"/>
              </a:rPr>
              <a:t>m</a:t>
            </a:r>
            <a:r>
              <a:rPr lang="en-US" sz="2800" baseline="-25000" dirty="0" smtClean="0">
                <a:cs typeface="B Nazanin" panose="00000400000000000000" pitchFamily="2" charset="-78"/>
              </a:rPr>
              <a:t>1</a:t>
            </a:r>
            <a:r>
              <a:rPr lang="en-US" sz="2800" dirty="0" smtClean="0">
                <a:cs typeface="B Nazanin" panose="00000400000000000000" pitchFamily="2" charset="-78"/>
              </a:rPr>
              <a:t> </a:t>
            </a:r>
            <a:r>
              <a:rPr lang="fa-IR" sz="2800" dirty="0" smtClean="0">
                <a:cs typeface="B Nazanin" panose="00000400000000000000" pitchFamily="2" charset="-78"/>
              </a:rPr>
              <a:t> </a:t>
            </a:r>
            <a:r>
              <a:rPr lang="fa-IR" sz="2800" dirty="0">
                <a:cs typeface="B Nazanin" panose="00000400000000000000" pitchFamily="2" charset="-78"/>
              </a:rPr>
              <a:t>و </a:t>
            </a:r>
            <a:r>
              <a:rPr lang="en-US" sz="2800" dirty="0">
                <a:cs typeface="B Nazanin" panose="00000400000000000000" pitchFamily="2" charset="-78"/>
              </a:rPr>
              <a:t>m</a:t>
            </a:r>
            <a:r>
              <a:rPr lang="en-US" sz="2800" baseline="-25000" dirty="0">
                <a:cs typeface="B Nazanin" panose="00000400000000000000" pitchFamily="2" charset="-78"/>
              </a:rPr>
              <a:t>2</a:t>
            </a:r>
            <a:r>
              <a:rPr lang="fa-IR" sz="2800" dirty="0">
                <a:cs typeface="B Nazanin" panose="00000400000000000000" pitchFamily="2" charset="-78"/>
              </a:rPr>
              <a:t> قابل ارائه </a:t>
            </a:r>
            <a:r>
              <a:rPr lang="fa-IR" sz="2800" dirty="0" smtClean="0">
                <a:cs typeface="B Nazanin" panose="00000400000000000000" pitchFamily="2" charset="-78"/>
              </a:rPr>
              <a:t>است. </a:t>
            </a:r>
            <a:r>
              <a:rPr lang="fa-IR" sz="2800" dirty="0">
                <a:cs typeface="B Nazanin" panose="00000400000000000000" pitchFamily="2" charset="-78"/>
              </a:rPr>
              <a:t>توجه داشته باشيم كه اين تصوير از بالاي صفحه نمايش داده شده است و دو سطح بر روي هم اصطكاك دارند. براي نشان دادن مرحله </a:t>
            </a:r>
            <a:r>
              <a:rPr lang="fa-IR" sz="2800" dirty="0" smtClean="0">
                <a:cs typeface="B Nazanin" panose="00000400000000000000" pitchFamily="2" charset="-78"/>
              </a:rPr>
              <a:t>دو، </a:t>
            </a:r>
            <a:r>
              <a:rPr lang="fa-IR" sz="2800" dirty="0">
                <a:cs typeface="B Nazanin" panose="00000400000000000000" pitchFamily="2" charset="-78"/>
              </a:rPr>
              <a:t>جسم به طور مستقل مطابق با سرعت اوليه در حال حركت هستند و به اين ترتيب توسط </a:t>
            </a:r>
            <a:r>
              <a:rPr lang="fa-IR" sz="2800" dirty="0" smtClean="0">
                <a:cs typeface="B Nazanin" panose="00000400000000000000" pitchFamily="2" charset="-78"/>
              </a:rPr>
              <a:t>نيروهاي</a:t>
            </a:r>
            <a:r>
              <a:rPr lang="en-US" sz="2800" dirty="0" smtClean="0">
                <a:cs typeface="B Nazanin" panose="00000400000000000000" pitchFamily="2" charset="-78"/>
              </a:rPr>
              <a:t>F</a:t>
            </a:r>
            <a:r>
              <a:rPr lang="en-US" sz="2800" baseline="-25000" dirty="0" smtClean="0">
                <a:cs typeface="B Nazanin" panose="00000400000000000000" pitchFamily="2" charset="-78"/>
              </a:rPr>
              <a:t>1</a:t>
            </a:r>
            <a:r>
              <a:rPr lang="en-US" sz="2800" dirty="0" smtClean="0">
                <a:cs typeface="B Nazanin" panose="00000400000000000000" pitchFamily="2" charset="-78"/>
              </a:rPr>
              <a:t> </a:t>
            </a:r>
            <a:r>
              <a:rPr lang="fa-IR" sz="2800" dirty="0" smtClean="0">
                <a:cs typeface="B Nazanin" panose="00000400000000000000" pitchFamily="2" charset="-78"/>
              </a:rPr>
              <a:t> </a:t>
            </a:r>
            <a:r>
              <a:rPr lang="fa-IR" sz="2800" dirty="0">
                <a:cs typeface="B Nazanin" panose="00000400000000000000" pitchFamily="2" charset="-78"/>
              </a:rPr>
              <a:t>و </a:t>
            </a:r>
            <a:r>
              <a:rPr lang="en-US" sz="2800" dirty="0">
                <a:cs typeface="B Nazanin" panose="00000400000000000000" pitchFamily="2" charset="-78"/>
              </a:rPr>
              <a:t>F</a:t>
            </a:r>
            <a:r>
              <a:rPr lang="en-US" sz="2800" baseline="-25000" dirty="0">
                <a:cs typeface="B Nazanin" panose="00000400000000000000" pitchFamily="2" charset="-78"/>
              </a:rPr>
              <a:t>2</a:t>
            </a:r>
            <a:r>
              <a:rPr lang="fa-IR" sz="2800" dirty="0">
                <a:cs typeface="B Nazanin" panose="00000400000000000000" pitchFamily="2" charset="-78"/>
              </a:rPr>
              <a:t> حركت داده مي شود </a:t>
            </a:r>
            <a:r>
              <a:rPr lang="fa-IR" sz="2800" dirty="0" smtClean="0">
                <a:cs typeface="B Nazanin" panose="00000400000000000000" pitchFamily="2" charset="-78"/>
              </a:rPr>
              <a:t>.</a:t>
            </a:r>
            <a:endParaRPr lang="en-US" sz="2800" dirty="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823603"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22</a:t>
            </a:r>
            <a:r>
              <a:rPr lang="en-US" sz="2400" dirty="0" smtClean="0"/>
              <a:t>/</a:t>
            </a:r>
            <a:r>
              <a:rPr lang="fa-IR" sz="2400" dirty="0" smtClean="0"/>
              <a:t>35</a:t>
            </a:r>
            <a:endParaRPr lang="en-US" dirty="0"/>
          </a:p>
        </p:txBody>
      </p:sp>
    </p:spTree>
    <p:extLst>
      <p:ext uri="{BB962C8B-B14F-4D97-AF65-F5344CB8AC3E}">
        <p14:creationId xmlns:p14="http://schemas.microsoft.com/office/powerpoint/2010/main" val="24270411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315585" y="168441"/>
            <a:ext cx="8652346" cy="5097923"/>
          </a:xfrm>
          <a:prstGeom prst="rect">
            <a:avLst/>
          </a:prstGeom>
          <a:noFill/>
        </p:spPr>
        <p:txBody>
          <a:bodyPr wrap="square" rtlCol="0" anchor="b">
            <a:noAutofit/>
          </a:bodyPr>
          <a:lstStyle/>
          <a:p>
            <a:pPr algn="ctr" rtl="1">
              <a:lnSpc>
                <a:spcPct val="150000"/>
              </a:lnSpc>
            </a:pPr>
            <a:r>
              <a:rPr lang="fa-IR" sz="2200" dirty="0">
                <a:cs typeface="B Nazanin" panose="00000400000000000000" pitchFamily="2" charset="-78"/>
              </a:rPr>
              <a:t>شکل </a:t>
            </a:r>
            <a:r>
              <a:rPr lang="fa-IR" sz="2200" dirty="0" smtClean="0">
                <a:cs typeface="B Nazanin" panose="00000400000000000000" pitchFamily="2" charset="-78"/>
              </a:rPr>
              <a:t>5 </a:t>
            </a:r>
            <a:r>
              <a:rPr lang="fa-IR" sz="2200" dirty="0">
                <a:cs typeface="B Nazanin" panose="00000400000000000000" pitchFamily="2" charset="-78"/>
              </a:rPr>
              <a:t>: معادل یک سیستم کلاج اصطکاکی مرطوب</a:t>
            </a:r>
            <a:endParaRPr lang="fa-IR" sz="22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23</a:t>
            </a:r>
            <a:r>
              <a:rPr lang="en-US" sz="2400" dirty="0" smtClean="0"/>
              <a:t>/</a:t>
            </a:r>
            <a:r>
              <a:rPr lang="fa-IR" sz="2400" dirty="0" smtClean="0"/>
              <a:t>35</a:t>
            </a:r>
            <a:endParaRPr lang="en-US" dirty="0"/>
          </a:p>
        </p:txBody>
      </p:sp>
      <p:pic>
        <p:nvPicPr>
          <p:cNvPr id="25" name="Picture 24"/>
          <p:cNvPicPr/>
          <p:nvPr/>
        </p:nvPicPr>
        <p:blipFill>
          <a:blip r:embed="rId3"/>
          <a:stretch>
            <a:fillRect/>
          </a:stretch>
        </p:blipFill>
        <p:spPr>
          <a:xfrm>
            <a:off x="988153" y="676101"/>
            <a:ext cx="7384313" cy="3459480"/>
          </a:xfrm>
          <a:prstGeom prst="rect">
            <a:avLst/>
          </a:prstGeom>
        </p:spPr>
      </p:pic>
    </p:spTree>
    <p:extLst>
      <p:ext uri="{BB962C8B-B14F-4D97-AF65-F5344CB8AC3E}">
        <p14:creationId xmlns:p14="http://schemas.microsoft.com/office/powerpoint/2010/main" val="7203647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315585" y="168441"/>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از آنجا که حرکت نسبی بین بدنه وجود دارد نیروی اصطکاک با ضریب اصطکاک مشخص بین این سطوح بوجود می </a:t>
            </a:r>
            <a:r>
              <a:rPr lang="fa-IR" sz="2800" dirty="0" smtClean="0">
                <a:cs typeface="B Nazanin" panose="00000400000000000000" pitchFamily="2" charset="-78"/>
              </a:rPr>
              <a:t>آید. </a:t>
            </a:r>
            <a:r>
              <a:rPr lang="fa-IR" sz="2800" dirty="0">
                <a:cs typeface="B Nazanin" panose="00000400000000000000" pitchFamily="2" charset="-78"/>
              </a:rPr>
              <a:t>در نهایت هر بدنه با سرعت با هم حرکت کرده و سپس متوقف می </a:t>
            </a:r>
            <a:r>
              <a:rPr lang="fa-IR" sz="2800" dirty="0" smtClean="0">
                <a:cs typeface="B Nazanin" panose="00000400000000000000" pitchFamily="2" charset="-78"/>
              </a:rPr>
              <a:t>شود. </a:t>
            </a:r>
            <a:r>
              <a:rPr lang="fa-IR" sz="2800" dirty="0">
                <a:cs typeface="B Nazanin" panose="00000400000000000000" pitchFamily="2" charset="-78"/>
              </a:rPr>
              <a:t>با کمک روابط فیزیک پایه می توان تجزیه و تحلیل سیستم را براساس شکل </a:t>
            </a:r>
            <a:r>
              <a:rPr lang="fa-IR" sz="2800" dirty="0" smtClean="0">
                <a:cs typeface="B Nazanin" panose="00000400000000000000" pitchFamily="2" charset="-78"/>
              </a:rPr>
              <a:t>5 </a:t>
            </a:r>
            <a:r>
              <a:rPr lang="fa-IR" sz="2800" dirty="0">
                <a:cs typeface="B Nazanin" panose="00000400000000000000" pitchFamily="2" charset="-78"/>
              </a:rPr>
              <a:t>انجام داد که منجر به این واقعیت می شود که زمان تعامل قابل اندازه گیری بوده است که با استفاده از دو رابطه زیر می توان آن را اثبات نمود </a:t>
            </a:r>
            <a:r>
              <a:rPr lang="fa-IR" sz="2800" dirty="0" smtClean="0">
                <a:cs typeface="B Nazanin" panose="00000400000000000000" pitchFamily="2" charset="-78"/>
              </a:rPr>
              <a:t>.</a:t>
            </a:r>
          </a:p>
          <a:p>
            <a:pPr marL="457200" indent="-457200" algn="just" rtl="1">
              <a:lnSpc>
                <a:spcPct val="150000"/>
              </a:lnSpc>
              <a:buFont typeface="Wingdings" panose="05000000000000000000" pitchFamily="2" charset="2"/>
              <a:buChar char="§"/>
            </a:pPr>
            <a:endParaRPr lang="fa-IR" sz="2800" dirty="0">
              <a:cs typeface="B Nazanin" panose="00000400000000000000" pitchFamily="2" charset="-78"/>
            </a:endParaRPr>
          </a:p>
          <a:p>
            <a:pPr marL="457200" indent="-457200" algn="just" rtl="1">
              <a:lnSpc>
                <a:spcPct val="150000"/>
              </a:lnSpc>
              <a:buFont typeface="Wingdings" panose="05000000000000000000" pitchFamily="2" charset="2"/>
              <a:buChar char="§"/>
            </a:pP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24</a:t>
            </a:r>
            <a:r>
              <a:rPr lang="en-US" sz="2400" dirty="0" smtClean="0"/>
              <a:t>/</a:t>
            </a:r>
            <a:r>
              <a:rPr lang="fa-IR" sz="2400" dirty="0" smtClean="0"/>
              <a:t>35</a:t>
            </a:r>
            <a:endParaRPr lang="en-US" dirty="0"/>
          </a:p>
        </p:txBody>
      </p:sp>
      <p:pic>
        <p:nvPicPr>
          <p:cNvPr id="25" name="Picture 24"/>
          <p:cNvPicPr/>
          <p:nvPr/>
        </p:nvPicPr>
        <p:blipFill>
          <a:blip r:embed="rId3"/>
          <a:stretch>
            <a:fillRect/>
          </a:stretch>
        </p:blipFill>
        <p:spPr>
          <a:xfrm>
            <a:off x="3495735" y="4115047"/>
            <a:ext cx="2057400" cy="1466850"/>
          </a:xfrm>
          <a:prstGeom prst="rect">
            <a:avLst/>
          </a:prstGeom>
        </p:spPr>
      </p:pic>
    </p:spTree>
    <p:extLst>
      <p:ext uri="{BB962C8B-B14F-4D97-AF65-F5344CB8AC3E}">
        <p14:creationId xmlns:p14="http://schemas.microsoft.com/office/powerpoint/2010/main" val="14569054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r" rtl="1"/>
            <a:r>
              <a:rPr lang="fa-IR" sz="5400" b="1" dirty="0" smtClean="0">
                <a:effectLst>
                  <a:outerShdw blurRad="38100" dist="38100" dir="2700000" algn="tl">
                    <a:srgbClr val="000000">
                      <a:alpha val="43137"/>
                    </a:srgbClr>
                  </a:outerShdw>
                </a:effectLst>
                <a:cs typeface="B Nazanin" panose="00000400000000000000" pitchFamily="2" charset="-78"/>
              </a:rPr>
              <a:t>فصل چهارم</a:t>
            </a:r>
            <a:endParaRPr lang="fa-IR" sz="5400" b="1" dirty="0" smtClean="0">
              <a:effectLst>
                <a:outerShdw blurRad="38100" dist="38100" dir="2700000" algn="tl">
                  <a:srgbClr val="000000">
                    <a:alpha val="43137"/>
                  </a:srgbClr>
                </a:outerShdw>
              </a:effectLst>
              <a:cs typeface="B Nazanin" panose="00000400000000000000" pitchFamily="2" charset="-78"/>
            </a:endParaRPr>
          </a:p>
          <a:p>
            <a:pPr algn="ctr" rtl="1"/>
            <a:r>
              <a:rPr lang="fa-IR" sz="8800" b="1" dirty="0">
                <a:effectLst>
                  <a:outerShdw blurRad="38100" dist="38100" dir="2700000" algn="tl">
                    <a:srgbClr val="000000">
                      <a:alpha val="43137"/>
                    </a:srgbClr>
                  </a:outerShdw>
                </a:effectLst>
                <a:cs typeface="B Nazanin" panose="00000400000000000000" pitchFamily="2" charset="-78"/>
              </a:rPr>
              <a:t>نتایج تجربی و بحث </a:t>
            </a: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25</a:t>
            </a:r>
            <a:r>
              <a:rPr lang="en-US" sz="2400" dirty="0" smtClean="0"/>
              <a:t>/</a:t>
            </a:r>
            <a:r>
              <a:rPr lang="fa-IR" sz="2400" dirty="0" smtClean="0"/>
              <a:t>35</a:t>
            </a:r>
            <a:endParaRPr lang="en-US" dirty="0"/>
          </a:p>
        </p:txBody>
      </p:sp>
    </p:spTree>
    <p:extLst>
      <p:ext uri="{BB962C8B-B14F-4D97-AF65-F5344CB8AC3E}">
        <p14:creationId xmlns:p14="http://schemas.microsoft.com/office/powerpoint/2010/main" val="24448338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به منظور بررسی نتایج تجربی ، 4 مجموعه داده برای اولین بار در تحقیقات قبلی مورد استفاده قرار گرفته </a:t>
            </a:r>
            <a:r>
              <a:rPr lang="fa-IR" sz="2800" dirty="0" smtClean="0">
                <a:cs typeface="B Nazanin" panose="00000400000000000000" pitchFamily="2" charset="-78"/>
              </a:rPr>
              <a:t>است. </a:t>
            </a:r>
            <a:r>
              <a:rPr lang="fa-IR" sz="2800" dirty="0">
                <a:cs typeface="B Nazanin" panose="00000400000000000000" pitchFamily="2" charset="-78"/>
              </a:rPr>
              <a:t>توجه کنید که داده ها از آزمون شتاب برای شرایط مختلف گیربکس های تجاری و میزان اصطکاک انجام شده </a:t>
            </a:r>
            <a:r>
              <a:rPr lang="fa-IR" sz="2800" dirty="0" smtClean="0">
                <a:cs typeface="B Nazanin" panose="00000400000000000000" pitchFamily="2" charset="-78"/>
              </a:rPr>
              <a:t>است. </a:t>
            </a:r>
            <a:r>
              <a:rPr lang="fa-IR" sz="2800" dirty="0">
                <a:cs typeface="B Nazanin" panose="00000400000000000000" pitchFamily="2" charset="-78"/>
              </a:rPr>
              <a:t>تمام آزمون تا زمانی که 10000 چرخه با انرژی نسبتا بالا هستند ، وجود دارد . برای توضیحات بیستر از </a:t>
            </a:r>
            <a:r>
              <a:rPr lang="fa-IR" sz="2800" dirty="0" smtClean="0">
                <a:cs typeface="B Nazanin" panose="00000400000000000000" pitchFamily="2" charset="-78"/>
              </a:rPr>
              <a:t>آزمایش، </a:t>
            </a:r>
            <a:r>
              <a:rPr lang="fa-IR" sz="2800" dirty="0">
                <a:cs typeface="B Nazanin" panose="00000400000000000000" pitchFamily="2" charset="-78"/>
              </a:rPr>
              <a:t>خوانندگان علاقه مند به آن می </a:t>
            </a:r>
            <a:r>
              <a:rPr lang="fa-IR" sz="2800" dirty="0" smtClean="0">
                <a:cs typeface="B Nazanin" panose="00000400000000000000" pitchFamily="2" charset="-78"/>
              </a:rPr>
              <a:t>شوند. </a:t>
            </a:r>
            <a:r>
              <a:rPr lang="fa-IR" sz="2800" dirty="0">
                <a:cs typeface="B Nazanin" panose="00000400000000000000" pitchFamily="2" charset="-78"/>
              </a:rPr>
              <a:t>در طول آزمون ورودی و خروجی سرعت چرخش اولیه قابل اعتماد بوده و اعمال فشار و درجه حرارت روغن </a:t>
            </a:r>
            <a:r>
              <a:rPr lang="fa-IR" sz="2800" dirty="0" smtClean="0">
                <a:cs typeface="B Nazanin" panose="00000400000000000000" pitchFamily="2" charset="-78"/>
              </a:rPr>
              <a:t>ورودی، </a:t>
            </a:r>
            <a:r>
              <a:rPr lang="fa-IR" sz="2800" dirty="0">
                <a:cs typeface="B Nazanin" panose="00000400000000000000" pitchFamily="2" charset="-78"/>
              </a:rPr>
              <a:t>ارزشهای مربوطه همان را برای هر چرخه کلاج کنترل ارائه می نماید .</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26</a:t>
            </a:r>
            <a:r>
              <a:rPr lang="en-US" sz="2400" dirty="0" smtClean="0"/>
              <a:t>/</a:t>
            </a:r>
            <a:r>
              <a:rPr lang="fa-IR" sz="2400" dirty="0" smtClean="0"/>
              <a:t>35</a:t>
            </a:r>
            <a:endParaRPr lang="en-US" dirty="0"/>
          </a:p>
        </p:txBody>
      </p:sp>
    </p:spTree>
    <p:extLst>
      <p:ext uri="{BB962C8B-B14F-4D97-AF65-F5344CB8AC3E}">
        <p14:creationId xmlns:p14="http://schemas.microsoft.com/office/powerpoint/2010/main" val="21615025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علاوه بر این هیچ گشتاوری در ورودی و خروجی به کار گرفته شده است . در این روش سهم هر تغییر در متغیرهای عملیاتی ، به تغییرات دو ویژگی است که انتظار می رود قابل اغماض باشد . از این رو ، هر گونه تفاوت بین ویژگی ها عمدتا در تنزل گیربکس رخ خواهد داد . شکل </a:t>
            </a:r>
            <a:r>
              <a:rPr lang="fa-IR" sz="2800" dirty="0" smtClean="0">
                <a:cs typeface="B Nazanin" panose="00000400000000000000" pitchFamily="2" charset="-78"/>
              </a:rPr>
              <a:t>6 </a:t>
            </a:r>
            <a:r>
              <a:rPr lang="fa-IR" sz="2800" dirty="0">
                <a:cs typeface="B Nazanin" panose="00000400000000000000" pitchFamily="2" charset="-78"/>
              </a:rPr>
              <a:t>نشان می دهد که نمودار مقادیرمیانگین از متغیرهای حیاتی برای چرخه چگونه است . همانطور که می توان در جدول 1 دید ، تغییرات در درصد عملیاتی به طور کلی کمتر از 5% می باشد. </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27</a:t>
            </a:r>
            <a:r>
              <a:rPr lang="en-US" sz="2400" dirty="0" smtClean="0"/>
              <a:t>/</a:t>
            </a:r>
            <a:r>
              <a:rPr lang="fa-IR" sz="2400" dirty="0" smtClean="0"/>
              <a:t>35</a:t>
            </a:r>
            <a:endParaRPr lang="en-US" dirty="0"/>
          </a:p>
        </p:txBody>
      </p:sp>
    </p:spTree>
    <p:extLst>
      <p:ext uri="{BB962C8B-B14F-4D97-AF65-F5344CB8AC3E}">
        <p14:creationId xmlns:p14="http://schemas.microsoft.com/office/powerpoint/2010/main" val="18393584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r" rtl="1"/>
            <a:r>
              <a:rPr lang="fa-IR" sz="5400" b="1" dirty="0" smtClean="0">
                <a:effectLst>
                  <a:outerShdw blurRad="38100" dist="38100" dir="2700000" algn="tl">
                    <a:srgbClr val="000000">
                      <a:alpha val="43137"/>
                    </a:srgbClr>
                  </a:outerShdw>
                </a:effectLst>
                <a:cs typeface="B Nazanin" panose="00000400000000000000" pitchFamily="2" charset="-78"/>
              </a:rPr>
              <a:t>فصل اول</a:t>
            </a:r>
            <a:endParaRPr lang="fa-IR" sz="5400" b="1" dirty="0" smtClean="0">
              <a:effectLst>
                <a:outerShdw blurRad="38100" dist="38100" dir="2700000" algn="tl">
                  <a:srgbClr val="000000">
                    <a:alpha val="43137"/>
                  </a:srgbClr>
                </a:outerShdw>
              </a:effectLst>
              <a:cs typeface="B Nazanin" panose="00000400000000000000" pitchFamily="2" charset="-78"/>
            </a:endParaRPr>
          </a:p>
          <a:p>
            <a:pPr algn="ctr" rtl="1"/>
            <a:r>
              <a:rPr lang="fa-IR" sz="9600" b="1" dirty="0" smtClean="0">
                <a:effectLst>
                  <a:outerShdw blurRad="38100" dist="38100" dir="2700000" algn="tl">
                    <a:srgbClr val="000000">
                      <a:alpha val="43137"/>
                    </a:srgbClr>
                  </a:outerShdw>
                </a:effectLst>
                <a:cs typeface="B Nazanin" panose="00000400000000000000" pitchFamily="2" charset="-78"/>
              </a:rPr>
              <a:t>مقدمه</a:t>
            </a:r>
            <a:endParaRPr lang="fa-IR" sz="9600" b="1" dirty="0" smtClean="0">
              <a:effectLst>
                <a:outerShdw blurRad="38100" dist="38100" dir="2700000" algn="tl">
                  <a:srgbClr val="000000">
                    <a:alpha val="43137"/>
                  </a:srgbClr>
                </a:outerShdw>
              </a:effectLst>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a:t>
            </a:r>
            <a:r>
              <a:rPr lang="en-US" sz="2400" dirty="0" smtClean="0"/>
              <a:t>/</a:t>
            </a:r>
            <a:r>
              <a:rPr lang="fa-IR" sz="2400" dirty="0" smtClean="0"/>
              <a:t>35</a:t>
            </a:r>
            <a:endParaRPr lang="en-US" dirty="0"/>
          </a:p>
        </p:txBody>
      </p:sp>
    </p:spTree>
    <p:extLst>
      <p:ext uri="{BB962C8B-B14F-4D97-AF65-F5344CB8AC3E}">
        <p14:creationId xmlns:p14="http://schemas.microsoft.com/office/powerpoint/2010/main" val="11207842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just" rtl="1">
              <a:lnSpc>
                <a:spcPct val="150000"/>
              </a:lnSpc>
            </a:pPr>
            <a:r>
              <a:rPr lang="fa-IR" dirty="0">
                <a:cs typeface="B Nazanin" panose="00000400000000000000" pitchFamily="2" charset="-78"/>
              </a:rPr>
              <a:t>شکل </a:t>
            </a:r>
            <a:r>
              <a:rPr lang="fa-IR" dirty="0" smtClean="0">
                <a:cs typeface="B Nazanin" panose="00000400000000000000" pitchFamily="2" charset="-78"/>
              </a:rPr>
              <a:t>6 </a:t>
            </a:r>
            <a:r>
              <a:rPr lang="fa-IR" dirty="0">
                <a:cs typeface="B Nazanin" panose="00000400000000000000" pitchFamily="2" charset="-78"/>
              </a:rPr>
              <a:t>: </a:t>
            </a:r>
            <a:r>
              <a:rPr lang="fa-IR" dirty="0" smtClean="0">
                <a:cs typeface="B Nazanin" panose="00000400000000000000" pitchFamily="2" charset="-78"/>
              </a:rPr>
              <a:t>نمودارمقادیر</a:t>
            </a:r>
          </a:p>
          <a:p>
            <a:pPr algn="just" rtl="1">
              <a:lnSpc>
                <a:spcPct val="150000"/>
              </a:lnSpc>
            </a:pPr>
            <a:r>
              <a:rPr lang="fa-IR" dirty="0" smtClean="0">
                <a:cs typeface="B Nazanin" panose="00000400000000000000" pitchFamily="2" charset="-78"/>
              </a:rPr>
              <a:t>میانگین </a:t>
            </a:r>
            <a:r>
              <a:rPr lang="fa-IR" dirty="0">
                <a:cs typeface="B Nazanin" panose="00000400000000000000" pitchFamily="2" charset="-78"/>
              </a:rPr>
              <a:t>متغیرها و </a:t>
            </a:r>
            <a:r>
              <a:rPr lang="fa-IR" dirty="0" smtClean="0">
                <a:cs typeface="B Nazanin" panose="00000400000000000000" pitchFamily="2" charset="-78"/>
              </a:rPr>
              <a:t>عملیاتی</a:t>
            </a:r>
          </a:p>
          <a:p>
            <a:pPr algn="just" rtl="1">
              <a:lnSpc>
                <a:spcPct val="150000"/>
              </a:lnSpc>
            </a:pPr>
            <a:r>
              <a:rPr lang="fa-IR" dirty="0" smtClean="0">
                <a:cs typeface="B Nazanin" panose="00000400000000000000" pitchFamily="2" charset="-78"/>
              </a:rPr>
              <a:t> </a:t>
            </a:r>
            <a:r>
              <a:rPr lang="fa-IR" dirty="0">
                <a:cs typeface="B Nazanin" panose="00000400000000000000" pitchFamily="2" charset="-78"/>
              </a:rPr>
              <a:t>برای چرخه های متفاوت</a:t>
            </a:r>
            <a:endParaRPr lang="fa-IR"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28</a:t>
            </a:r>
            <a:r>
              <a:rPr lang="en-US" sz="2400" dirty="0" smtClean="0"/>
              <a:t>/</a:t>
            </a:r>
            <a:r>
              <a:rPr lang="fa-IR" sz="2400" dirty="0" smtClean="0"/>
              <a:t>35</a:t>
            </a:r>
            <a:endParaRPr lang="en-US" dirty="0"/>
          </a:p>
        </p:txBody>
      </p:sp>
      <p:pic>
        <p:nvPicPr>
          <p:cNvPr id="25" name="Picture 24"/>
          <p:cNvPicPr/>
          <p:nvPr/>
        </p:nvPicPr>
        <p:blipFill>
          <a:blip r:embed="rId3"/>
          <a:stretch>
            <a:fillRect/>
          </a:stretch>
        </p:blipFill>
        <p:spPr>
          <a:xfrm>
            <a:off x="1337684" y="231301"/>
            <a:ext cx="5584372" cy="5419403"/>
          </a:xfrm>
          <a:prstGeom prst="rect">
            <a:avLst/>
          </a:prstGeom>
        </p:spPr>
      </p:pic>
    </p:spTree>
    <p:extLst>
      <p:ext uri="{BB962C8B-B14F-4D97-AF65-F5344CB8AC3E}">
        <p14:creationId xmlns:p14="http://schemas.microsoft.com/office/powerpoint/2010/main" val="32084581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b">
            <a:noAutofit/>
          </a:bodyPr>
          <a:lstStyle/>
          <a:p>
            <a:pPr algn="ctr" rtl="1">
              <a:lnSpc>
                <a:spcPct val="150000"/>
              </a:lnSpc>
            </a:pPr>
            <a:r>
              <a:rPr lang="fa-IR" sz="2200" dirty="0">
                <a:cs typeface="B Nazanin" panose="00000400000000000000" pitchFamily="2" charset="-78"/>
              </a:rPr>
              <a:t>جدول 1 : اختلاف در صد مقادیر میانگین متغیرهای عملیاتی برای چرخه متفاوت</a:t>
            </a:r>
            <a:endParaRPr lang="fa-IR" sz="22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29</a:t>
            </a:r>
            <a:r>
              <a:rPr lang="en-US" sz="2400" dirty="0" smtClean="0"/>
              <a:t>/</a:t>
            </a:r>
            <a:r>
              <a:rPr lang="fa-IR" sz="2400" dirty="0" smtClean="0"/>
              <a:t>35</a:t>
            </a:r>
            <a:endParaRPr lang="en-US" dirty="0"/>
          </a:p>
        </p:txBody>
      </p:sp>
      <p:pic>
        <p:nvPicPr>
          <p:cNvPr id="25" name="Picture 24"/>
          <p:cNvPicPr/>
          <p:nvPr/>
        </p:nvPicPr>
        <p:blipFill>
          <a:blip r:embed="rId3"/>
          <a:stretch>
            <a:fillRect/>
          </a:stretch>
        </p:blipFill>
        <p:spPr>
          <a:xfrm>
            <a:off x="526215" y="1754022"/>
            <a:ext cx="8142264" cy="1926764"/>
          </a:xfrm>
          <a:prstGeom prst="rect">
            <a:avLst/>
          </a:prstGeom>
        </p:spPr>
      </p:pic>
    </p:spTree>
    <p:extLst>
      <p:ext uri="{BB962C8B-B14F-4D97-AF65-F5344CB8AC3E}">
        <p14:creationId xmlns:p14="http://schemas.microsoft.com/office/powerpoint/2010/main" val="23527721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شکل </a:t>
            </a:r>
            <a:r>
              <a:rPr lang="fa-IR" sz="2800" dirty="0" smtClean="0">
                <a:cs typeface="B Nazanin" panose="00000400000000000000" pitchFamily="2" charset="-78"/>
              </a:rPr>
              <a:t>7 </a:t>
            </a:r>
            <a:r>
              <a:rPr lang="fa-IR" sz="2800" dirty="0">
                <a:cs typeface="B Nazanin" panose="00000400000000000000" pitchFamily="2" charset="-78"/>
              </a:rPr>
              <a:t>تکامل ویژگی های نرمال و </a:t>
            </a:r>
            <a:r>
              <a:rPr lang="fa-IR" sz="2800" dirty="0" smtClean="0">
                <a:cs typeface="B Nazanin" panose="00000400000000000000" pitchFamily="2" charset="-78"/>
              </a:rPr>
              <a:t>میانگین</a:t>
            </a:r>
            <a:r>
              <a:rPr lang="en-US" sz="2800" dirty="0" smtClean="0">
                <a:cs typeface="B Nazanin" panose="00000400000000000000" pitchFamily="2" charset="-78"/>
              </a:rPr>
              <a:t>COF </a:t>
            </a:r>
            <a:r>
              <a:rPr lang="fa-IR" sz="2800" dirty="0" smtClean="0">
                <a:cs typeface="B Nazanin" panose="00000400000000000000" pitchFamily="2" charset="-78"/>
              </a:rPr>
              <a:t> را </a:t>
            </a:r>
            <a:r>
              <a:rPr lang="fa-IR" sz="2800" dirty="0">
                <a:cs typeface="B Nazanin" panose="00000400000000000000" pitchFamily="2" charset="-78"/>
              </a:rPr>
              <a:t>نشان می </a:t>
            </a:r>
            <a:r>
              <a:rPr lang="fa-IR" sz="2800" dirty="0" smtClean="0">
                <a:cs typeface="B Nazanin" panose="00000400000000000000" pitchFamily="2" charset="-78"/>
              </a:rPr>
              <a:t>دهد. </a:t>
            </a:r>
            <a:r>
              <a:rPr lang="fa-IR" sz="2800" dirty="0">
                <a:cs typeface="B Nazanin" panose="00000400000000000000" pitchFamily="2" charset="-78"/>
              </a:rPr>
              <a:t>همانطور که در شکل دیده می </a:t>
            </a:r>
            <a:r>
              <a:rPr lang="fa-IR" sz="2800" dirty="0" smtClean="0">
                <a:cs typeface="B Nazanin" panose="00000400000000000000" pitchFamily="2" charset="-78"/>
              </a:rPr>
              <a:t>شود، </a:t>
            </a:r>
            <a:r>
              <a:rPr lang="fa-IR" sz="2800" dirty="0">
                <a:cs typeface="B Nazanin" panose="00000400000000000000" pitchFamily="2" charset="-78"/>
              </a:rPr>
              <a:t>پس از10000 چرخه از لحاظ </a:t>
            </a:r>
            <a:r>
              <a:rPr lang="fa-IR" sz="2800" dirty="0" smtClean="0">
                <a:cs typeface="B Nazanin" panose="00000400000000000000" pitchFamily="2" charset="-78"/>
              </a:rPr>
              <a:t>نظری، </a:t>
            </a:r>
            <a:r>
              <a:rPr lang="fa-IR" sz="2800" dirty="0">
                <a:cs typeface="B Nazanin" panose="00000400000000000000" pitchFamily="2" charset="-78"/>
              </a:rPr>
              <a:t>این کار برای </a:t>
            </a:r>
            <a:r>
              <a:rPr lang="fa-IR" sz="2800" dirty="0" smtClean="0">
                <a:cs typeface="B Nazanin" panose="00000400000000000000" pitchFamily="2" charset="-78"/>
              </a:rPr>
              <a:t>4 پیش </a:t>
            </a:r>
            <a:r>
              <a:rPr lang="fa-IR" sz="2800" dirty="0">
                <a:cs typeface="B Nazanin" panose="00000400000000000000" pitchFamily="2" charset="-78"/>
              </a:rPr>
              <a:t>بینی اجام شده </a:t>
            </a:r>
            <a:r>
              <a:rPr lang="fa-IR" sz="2800" dirty="0" smtClean="0">
                <a:cs typeface="B Nazanin" panose="00000400000000000000" pitchFamily="2" charset="-78"/>
              </a:rPr>
              <a:t>است. </a:t>
            </a:r>
            <a:r>
              <a:rPr lang="fa-IR" sz="2800" dirty="0">
                <a:cs typeface="B Nazanin" panose="00000400000000000000" pitchFamily="2" charset="-78"/>
              </a:rPr>
              <a:t>اما تغییرات مطلق نرمال میانگین بزرگتراز ویژگی </a:t>
            </a:r>
            <a:r>
              <a:rPr lang="fa-IR" sz="2800">
                <a:cs typeface="B Nazanin" panose="00000400000000000000" pitchFamily="2" charset="-78"/>
              </a:rPr>
              <a:t>نرمال </a:t>
            </a:r>
            <a:r>
              <a:rPr lang="fa-IR" sz="2800" smtClean="0">
                <a:cs typeface="B Nazanin" panose="00000400000000000000" pitchFamily="2" charset="-78"/>
              </a:rPr>
              <a:t>است. </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30</a:t>
            </a:r>
            <a:r>
              <a:rPr lang="en-US" sz="2400" dirty="0" smtClean="0"/>
              <a:t>/</a:t>
            </a:r>
            <a:r>
              <a:rPr lang="fa-IR" sz="2400" dirty="0" smtClean="0"/>
              <a:t>35</a:t>
            </a:r>
            <a:endParaRPr lang="en-US" dirty="0"/>
          </a:p>
        </p:txBody>
      </p:sp>
    </p:spTree>
    <p:extLst>
      <p:ext uri="{BB962C8B-B14F-4D97-AF65-F5344CB8AC3E}">
        <p14:creationId xmlns:p14="http://schemas.microsoft.com/office/powerpoint/2010/main" val="34307468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ctr" rtl="1">
              <a:lnSpc>
                <a:spcPct val="150000"/>
              </a:lnSpc>
            </a:pPr>
            <a:endParaRPr lang="fa-IR" sz="2200" dirty="0" smtClean="0">
              <a:cs typeface="B Nazanin" panose="00000400000000000000" pitchFamily="2" charset="-78"/>
            </a:endParaRPr>
          </a:p>
          <a:p>
            <a:pPr algn="r" rtl="1">
              <a:lnSpc>
                <a:spcPct val="150000"/>
              </a:lnSpc>
            </a:pPr>
            <a:r>
              <a:rPr lang="fa-IR" sz="2000" dirty="0" smtClean="0">
                <a:cs typeface="B Nazanin" panose="00000400000000000000" pitchFamily="2" charset="-78"/>
              </a:rPr>
              <a:t>شکل 7 </a:t>
            </a:r>
            <a:r>
              <a:rPr lang="fa-IR" sz="2000" dirty="0">
                <a:cs typeface="B Nazanin" panose="00000400000000000000" pitchFamily="2" charset="-78"/>
              </a:rPr>
              <a:t>: مقایسه </a:t>
            </a:r>
            <a:endParaRPr lang="fa-IR" sz="2000" dirty="0" smtClean="0">
              <a:cs typeface="B Nazanin" panose="00000400000000000000" pitchFamily="2" charset="-78"/>
            </a:endParaRPr>
          </a:p>
          <a:p>
            <a:pPr algn="r" rtl="1">
              <a:lnSpc>
                <a:spcPct val="150000"/>
              </a:lnSpc>
            </a:pPr>
            <a:r>
              <a:rPr lang="fa-IR" sz="2000" dirty="0" smtClean="0">
                <a:cs typeface="B Nazanin" panose="00000400000000000000" pitchFamily="2" charset="-78"/>
              </a:rPr>
              <a:t>پیشرفت </a:t>
            </a:r>
            <a:r>
              <a:rPr lang="fa-IR" sz="2000" dirty="0">
                <a:cs typeface="B Nazanin" panose="00000400000000000000" pitchFamily="2" charset="-78"/>
              </a:rPr>
              <a:t>میانگین </a:t>
            </a:r>
            <a:r>
              <a:rPr lang="en-US" sz="2000" dirty="0">
                <a:cs typeface="B Nazanin" panose="00000400000000000000" pitchFamily="2" charset="-78"/>
              </a:rPr>
              <a:t>COF</a:t>
            </a:r>
            <a:endParaRPr lang="fa-IR" sz="20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31</a:t>
            </a:r>
            <a:r>
              <a:rPr lang="en-US" sz="2400" dirty="0" smtClean="0"/>
              <a:t>/</a:t>
            </a:r>
            <a:r>
              <a:rPr lang="fa-IR" sz="2400" dirty="0" smtClean="0"/>
              <a:t>35</a:t>
            </a:r>
            <a:endParaRPr lang="en-US" dirty="0"/>
          </a:p>
        </p:txBody>
      </p:sp>
      <p:pic>
        <p:nvPicPr>
          <p:cNvPr id="25" name="Picture 24"/>
          <p:cNvPicPr/>
          <p:nvPr/>
        </p:nvPicPr>
        <p:blipFill>
          <a:blip r:embed="rId3"/>
          <a:stretch>
            <a:fillRect/>
          </a:stretch>
        </p:blipFill>
        <p:spPr>
          <a:xfrm>
            <a:off x="1557478" y="296603"/>
            <a:ext cx="5288806" cy="5204157"/>
          </a:xfrm>
          <a:prstGeom prst="rect">
            <a:avLst/>
          </a:prstGeom>
        </p:spPr>
      </p:pic>
    </p:spTree>
    <p:extLst>
      <p:ext uri="{BB962C8B-B14F-4D97-AF65-F5344CB8AC3E}">
        <p14:creationId xmlns:p14="http://schemas.microsoft.com/office/powerpoint/2010/main" val="12959224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2572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r" rtl="1"/>
            <a:r>
              <a:rPr lang="fa-IR" sz="5400" b="1" dirty="0" smtClean="0">
                <a:effectLst>
                  <a:outerShdw blurRad="38100" dist="38100" dir="2700000" algn="tl">
                    <a:srgbClr val="000000">
                      <a:alpha val="43137"/>
                    </a:srgbClr>
                  </a:outerShdw>
                </a:effectLst>
                <a:cs typeface="B Nazanin" panose="00000400000000000000" pitchFamily="2" charset="-78"/>
              </a:rPr>
              <a:t>فصل پنجم</a:t>
            </a:r>
            <a:endParaRPr lang="fa-IR" sz="5400" b="1" dirty="0" smtClean="0">
              <a:effectLst>
                <a:outerShdw blurRad="38100" dist="38100" dir="2700000" algn="tl">
                  <a:srgbClr val="000000">
                    <a:alpha val="43137"/>
                  </a:srgbClr>
                </a:outerShdw>
              </a:effectLst>
              <a:cs typeface="B Nazanin" panose="00000400000000000000" pitchFamily="2" charset="-78"/>
            </a:endParaRPr>
          </a:p>
          <a:p>
            <a:pPr algn="ctr" rtl="1"/>
            <a:r>
              <a:rPr lang="fa-IR" sz="9600" b="1" dirty="0" smtClean="0">
                <a:effectLst>
                  <a:outerShdw blurRad="38100" dist="38100" dir="2700000" algn="tl">
                    <a:srgbClr val="000000">
                      <a:alpha val="43137"/>
                    </a:srgbClr>
                  </a:outerShdw>
                </a:effectLst>
                <a:cs typeface="B Nazanin" panose="00000400000000000000" pitchFamily="2" charset="-78"/>
              </a:rPr>
              <a:t>نتیجه گیری</a:t>
            </a:r>
            <a:endParaRPr lang="fa-IR" sz="9600" b="1" dirty="0">
              <a:effectLst>
                <a:outerShdw blurRad="38100" dist="38100" dir="2700000" algn="tl">
                  <a:srgbClr val="000000">
                    <a:alpha val="43137"/>
                  </a:srgbClr>
                </a:outerShdw>
              </a:effectLst>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32</a:t>
            </a:r>
            <a:r>
              <a:rPr lang="en-US" sz="2400" dirty="0" smtClean="0"/>
              <a:t>/</a:t>
            </a:r>
            <a:r>
              <a:rPr lang="fa-IR" sz="2400" dirty="0" smtClean="0"/>
              <a:t>35</a:t>
            </a:r>
            <a:endParaRPr lang="en-US" dirty="0"/>
          </a:p>
        </p:txBody>
      </p:sp>
    </p:spTree>
    <p:extLst>
      <p:ext uri="{BB962C8B-B14F-4D97-AF65-F5344CB8AC3E}">
        <p14:creationId xmlns:p14="http://schemas.microsoft.com/office/powerpoint/2010/main" val="2019704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2572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ریشه و پایه نظری برای این مقدار اصطکاک ارائه شده اين است كه از لحاظ نظري ، نشان داده شده است كه اين دو ويژگي پيش از توقيف با ميانگين ضريب اصطكاك ، تناسب معكوس دارد . به منظور بررسي پيش بيني هاي نظري ، ضريب همبستگي پيرسون براساس داده هاي تجربي محاسبه شده است و نشان مي دهد كه داده ها ي تجربي ، مقادير مناسبي دارند . مقادير ضريب بسيار نزديك به يك بوده و در نتيجه تأييد پيش بيني هاي نظري را دارد .</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33</a:t>
            </a:r>
            <a:r>
              <a:rPr lang="en-US" sz="2400" dirty="0" smtClean="0"/>
              <a:t>/</a:t>
            </a:r>
            <a:r>
              <a:rPr lang="fa-IR" sz="2400" dirty="0" smtClean="0"/>
              <a:t>35</a:t>
            </a:r>
            <a:endParaRPr lang="en-US" dirty="0"/>
          </a:p>
        </p:txBody>
      </p:sp>
    </p:spTree>
    <p:extLst>
      <p:ext uri="{BB962C8B-B14F-4D97-AF65-F5344CB8AC3E}">
        <p14:creationId xmlns:p14="http://schemas.microsoft.com/office/powerpoint/2010/main" val="4036551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2572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smtClean="0">
                <a:cs typeface="B Nazanin" panose="00000400000000000000" pitchFamily="2" charset="-78"/>
              </a:rPr>
              <a:t>به </a:t>
            </a:r>
            <a:r>
              <a:rPr lang="fa-IR" sz="2800" dirty="0">
                <a:cs typeface="B Nazanin" panose="00000400000000000000" pitchFamily="2" charset="-78"/>
              </a:rPr>
              <a:t>منظور دستيابي به يك روش دقيق نظارت بر </a:t>
            </a:r>
            <a:r>
              <a:rPr lang="fa-IR" sz="2800" dirty="0" smtClean="0">
                <a:cs typeface="B Nazanin" panose="00000400000000000000" pitchFamily="2" charset="-78"/>
              </a:rPr>
              <a:t>وضعيت، </a:t>
            </a:r>
            <a:r>
              <a:rPr lang="fa-IR" sz="2800" dirty="0">
                <a:cs typeface="B Nazanin" panose="00000400000000000000" pitchFamily="2" charset="-78"/>
              </a:rPr>
              <a:t>آن است كه به لحاظ نظري نشان داده شده كه تغييرات برخي از متغير هايي عملياتي شامل دماي روغن و فشار و سرعت چرخشي نسبس </a:t>
            </a:r>
            <a:r>
              <a:rPr lang="fa-IR" sz="2800" dirty="0" smtClean="0">
                <a:cs typeface="B Nazanin" panose="00000400000000000000" pitchFamily="2" charset="-78"/>
              </a:rPr>
              <a:t>اوليه، </a:t>
            </a:r>
            <a:r>
              <a:rPr lang="fa-IR" sz="2800" dirty="0">
                <a:cs typeface="B Nazanin" panose="00000400000000000000" pitchFamily="2" charset="-78"/>
              </a:rPr>
              <a:t>بايد به عنوان مقادير كوچكي نگه داري </a:t>
            </a:r>
            <a:r>
              <a:rPr lang="fa-IR" sz="2800" dirty="0" smtClean="0">
                <a:cs typeface="B Nazanin" panose="00000400000000000000" pitchFamily="2" charset="-78"/>
              </a:rPr>
              <a:t>شوند. </a:t>
            </a:r>
            <a:r>
              <a:rPr lang="fa-IR" sz="2800" dirty="0">
                <a:cs typeface="B Nazanin" panose="00000400000000000000" pitchFamily="2" charset="-78"/>
              </a:rPr>
              <a:t>براي پياده سازي عملي اين را مي توان با تغيير برخي از كنترل ها در واحد </a:t>
            </a:r>
            <a:r>
              <a:rPr lang="en-US" sz="2800" dirty="0" smtClean="0">
                <a:cs typeface="B Nazanin" panose="00000400000000000000" pitchFamily="2" charset="-78"/>
              </a:rPr>
              <a:t>ECU</a:t>
            </a:r>
            <a:r>
              <a:rPr lang="fa-IR" sz="2800" dirty="0" smtClean="0">
                <a:cs typeface="B Nazanin" panose="00000400000000000000" pitchFamily="2" charset="-78"/>
              </a:rPr>
              <a:t> انجام </a:t>
            </a:r>
            <a:r>
              <a:rPr lang="fa-IR" sz="2800" dirty="0">
                <a:cs typeface="B Nazanin" panose="00000400000000000000" pitchFamily="2" charset="-78"/>
              </a:rPr>
              <a:t>داد كه مي تواند نياز فوق را برآورده </a:t>
            </a:r>
            <a:r>
              <a:rPr lang="fa-IR" sz="2800" dirty="0" smtClean="0">
                <a:cs typeface="B Nazanin" panose="00000400000000000000" pitchFamily="2" charset="-78"/>
              </a:rPr>
              <a:t>سازد. </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34</a:t>
            </a:r>
            <a:r>
              <a:rPr lang="en-US" sz="2400" dirty="0" smtClean="0"/>
              <a:t>/</a:t>
            </a:r>
            <a:r>
              <a:rPr lang="fa-IR" sz="2400" dirty="0" smtClean="0"/>
              <a:t>35</a:t>
            </a:r>
            <a:endParaRPr lang="en-US" dirty="0"/>
          </a:p>
        </p:txBody>
      </p:sp>
    </p:spTree>
    <p:extLst>
      <p:ext uri="{BB962C8B-B14F-4D97-AF65-F5344CB8AC3E}">
        <p14:creationId xmlns:p14="http://schemas.microsoft.com/office/powerpoint/2010/main" val="40691827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ctr" rtl="1"/>
            <a:r>
              <a:rPr lang="fa-IR" sz="8000" b="1" dirty="0" smtClean="0">
                <a:effectLst>
                  <a:outerShdw blurRad="38100" dist="38100" dir="2700000" algn="tl">
                    <a:srgbClr val="000000">
                      <a:alpha val="43137"/>
                    </a:srgbClr>
                  </a:outerShdw>
                </a:effectLst>
                <a:cs typeface="B Nazanin" panose="00000400000000000000" pitchFamily="2" charset="-78"/>
              </a:rPr>
              <a:t>پیشنهادات</a:t>
            </a:r>
            <a:endParaRPr lang="fa-IR" sz="8000" b="1" dirty="0">
              <a:effectLst>
                <a:outerShdw blurRad="38100" dist="38100" dir="2700000" algn="tl">
                  <a:srgbClr val="000000">
                    <a:alpha val="43137"/>
                  </a:srgbClr>
                </a:outerShdw>
              </a:effectLst>
              <a:cs typeface="B Nazanin" panose="00000400000000000000" pitchFamily="2" charset="-78"/>
            </a:endParaRPr>
          </a:p>
          <a:p>
            <a:pPr algn="ctr" rtl="1"/>
            <a:r>
              <a:rPr lang="fa-IR" sz="3600" b="1" dirty="0" smtClean="0">
                <a:cs typeface="B Nazanin" panose="00000400000000000000" pitchFamily="2" charset="-78"/>
              </a:rPr>
              <a:t>لطفا سوالات و پیشنهادات خود را مطرح فرمائید.</a:t>
            </a:r>
            <a:endParaRPr lang="fa-IR" sz="3600" b="1" dirty="0">
              <a:cs typeface="B Nazanin" panose="00000400000000000000" pitchFamily="2" charset="-78"/>
            </a:endParaRPr>
          </a:p>
          <a:p>
            <a:pPr algn="r" rtl="1"/>
            <a:endParaRPr lang="en-US" sz="2400" dirty="0">
              <a:effectLst>
                <a:outerShdw blurRad="38100" dist="38100" dir="2700000" algn="tl">
                  <a:srgbClr val="000000">
                    <a:alpha val="43137"/>
                  </a:srgbClr>
                </a:outerShdw>
              </a:effectLst>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35</a:t>
            </a:r>
            <a:r>
              <a:rPr lang="en-US" sz="2400" dirty="0" smtClean="0"/>
              <a:t>/</a:t>
            </a:r>
            <a:r>
              <a:rPr lang="fa-IR" sz="2400" dirty="0" smtClean="0"/>
              <a:t>35</a:t>
            </a:r>
            <a:endParaRPr lang="en-US" dirty="0"/>
          </a:p>
        </p:txBody>
      </p:sp>
      <p:sp>
        <p:nvSpPr>
          <p:cNvPr id="25" name="Rounded Rectangle 24"/>
          <p:cNvSpPr/>
          <p:nvPr/>
        </p:nvSpPr>
        <p:spPr>
          <a:xfrm>
            <a:off x="1557478" y="642572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0832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oAutofit/>
          </a:bodyPr>
          <a:lstStyle/>
          <a:p>
            <a:pPr algn="r" rtl="1"/>
            <a:endParaRPr lang="fa-IR" sz="2400" dirty="0" smtClean="0">
              <a:effectLst>
                <a:outerShdw blurRad="38100" dist="38100" dir="2700000" algn="tl">
                  <a:srgbClr val="000000">
                    <a:alpha val="43137"/>
                  </a:srgbClr>
                </a:outerShdw>
              </a:effectLst>
              <a:cs typeface="B Nazanin" panose="00000400000000000000" pitchFamily="2" charset="-78"/>
            </a:endParaRPr>
          </a:p>
          <a:p>
            <a:pPr algn="ctr" rtl="1"/>
            <a:endParaRPr lang="fa-IR" sz="6600" dirty="0" smtClean="0">
              <a:effectLst>
                <a:outerShdw blurRad="38100" dist="38100" dir="2700000" algn="tl">
                  <a:srgbClr val="000000">
                    <a:alpha val="43137"/>
                  </a:srgbClr>
                </a:outerShdw>
                <a:reflection blurRad="6350" stA="60000" endA="900" endPos="60000" dist="29997" dir="5400000" sy="-100000" algn="bl" rotWithShape="0"/>
              </a:effectLst>
              <a:cs typeface="B Titr" panose="00000700000000000000" pitchFamily="2" charset="-78"/>
            </a:endParaRPr>
          </a:p>
          <a:p>
            <a:pPr algn="ctr" rtl="1"/>
            <a:r>
              <a:rPr lang="fa-IR" sz="6600" dirty="0" smtClean="0">
                <a:effectLst>
                  <a:outerShdw blurRad="38100" dist="38100" dir="2700000" algn="tl">
                    <a:srgbClr val="000000">
                      <a:alpha val="43137"/>
                    </a:srgbClr>
                  </a:outerShdw>
                  <a:reflection blurRad="6350" stA="60000" endA="900" endPos="60000" dist="29997" dir="5400000" sy="-100000" algn="bl" rotWithShape="0"/>
                </a:effectLst>
                <a:cs typeface="B Titr" panose="00000700000000000000" pitchFamily="2" charset="-78"/>
              </a:rPr>
              <a:t>با </a:t>
            </a:r>
            <a:r>
              <a:rPr lang="fa-IR" sz="6600" dirty="0">
                <a:effectLst>
                  <a:outerShdw blurRad="38100" dist="38100" dir="2700000" algn="tl">
                    <a:srgbClr val="000000">
                      <a:alpha val="43137"/>
                    </a:srgbClr>
                  </a:outerShdw>
                  <a:reflection blurRad="6350" stA="60000" endA="900" endPos="60000" dist="29997" dir="5400000" sy="-100000" algn="bl" rotWithShape="0"/>
                </a:effectLst>
                <a:cs typeface="B Titr" panose="00000700000000000000" pitchFamily="2" charset="-78"/>
              </a:rPr>
              <a:t>تشکر از توجه شما</a:t>
            </a:r>
          </a:p>
          <a:p>
            <a:pPr algn="ctr" rtl="1"/>
            <a:endParaRPr lang="fa-IR" sz="6600" dirty="0" smtClean="0">
              <a:effectLst>
                <a:outerShdw blurRad="38100" dist="38100" dir="2700000" algn="tl">
                  <a:srgbClr val="000000">
                    <a:alpha val="43137"/>
                  </a:srgbClr>
                </a:outerShdw>
              </a:effectLst>
              <a:cs typeface="B Nazanin" panose="00000400000000000000" pitchFamily="2" charset="-78"/>
            </a:endParaRPr>
          </a:p>
          <a:p>
            <a:pPr algn="r" rtl="1"/>
            <a:endParaRPr lang="en-US" sz="2400" dirty="0">
              <a:effectLst>
                <a:outerShdw blurRad="38100" dist="38100" dir="2700000" algn="tl">
                  <a:srgbClr val="000000">
                    <a:alpha val="43137"/>
                  </a:srgbClr>
                </a:outerShdw>
              </a:effectLst>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676353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2000"/>
                                        <p:tgtEl>
                                          <p:spTgt spid="20">
                                            <p:txEl>
                                              <p:pRg st="2" end="2"/>
                                            </p:txEl>
                                          </p:spTgt>
                                        </p:tgtEl>
                                      </p:cBhvr>
                                    </p:animEffect>
                                    <p:anim calcmode="lin" valueType="num">
                                      <p:cBhvr>
                                        <p:cTn id="8" dur="2000" fill="hold"/>
                                        <p:tgtEl>
                                          <p:spTgt spid="20">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20">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smtClean="0">
                <a:cs typeface="B Nazanin" panose="00000400000000000000" pitchFamily="2" charset="-78"/>
              </a:rPr>
              <a:t>وسايل </a:t>
            </a:r>
            <a:r>
              <a:rPr lang="fa-IR" sz="2800" dirty="0">
                <a:cs typeface="B Nazanin" panose="00000400000000000000" pitchFamily="2" charset="-78"/>
              </a:rPr>
              <a:t>نقيله همانند آب و برق در جامعه مدرن ما به يك ضرورت تبديل شده است. يك سيستم انتقال به عنوان يك تعريف با داشتن انتقال قدرت از موتور به چرخ بوده است. پيچيدگي روز افزون وسايل نقليه اين سيستم انتقال را با پيچيدگي رو به رشدي مواجه نموده است. در سالهاي اخير، توليد كنندگان تجهيزات انتقال (</a:t>
            </a:r>
            <a:r>
              <a:rPr lang="en-US" sz="2800" dirty="0">
                <a:cs typeface="B Nazanin" panose="00000400000000000000" pitchFamily="2" charset="-78"/>
              </a:rPr>
              <a:t>(</a:t>
            </a:r>
            <a:r>
              <a:rPr lang="en-US" sz="2800" dirty="0" smtClean="0">
                <a:cs typeface="B Nazanin" panose="00000400000000000000" pitchFamily="2" charset="-78"/>
              </a:rPr>
              <a:t>OEM</a:t>
            </a:r>
            <a:r>
              <a:rPr lang="fa-IR" sz="2800" dirty="0" smtClean="0">
                <a:cs typeface="B Nazanin" panose="00000400000000000000" pitchFamily="2" charset="-78"/>
              </a:rPr>
              <a:t> در </a:t>
            </a:r>
            <a:r>
              <a:rPr lang="fa-IR" sz="2800" dirty="0">
                <a:cs typeface="B Nazanin" panose="00000400000000000000" pitchFamily="2" charset="-78"/>
              </a:rPr>
              <a:t>راه اندازي انواع مختلف خودرو دو گروه اصلي در اين سيستم به وجود آورده اند كه اولي شامل سيستم هاي دستي طبقه بندي و دومي شامل سيستم كاملا اتوماتيك و يا نيمه اتوماتيك است</a:t>
            </a:r>
            <a:r>
              <a:rPr lang="fa-IR" sz="2800" dirty="0" smtClean="0">
                <a:cs typeface="B Nazanin" panose="00000400000000000000" pitchFamily="2" charset="-78"/>
              </a:rPr>
              <a:t>.</a:t>
            </a:r>
            <a:endParaRPr lang="en-US" sz="2800" dirty="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a:t>
            </a:r>
            <a:r>
              <a:rPr lang="en-US" sz="2400" dirty="0" smtClean="0"/>
              <a:t>/</a:t>
            </a:r>
            <a:r>
              <a:rPr lang="fa-IR" sz="2400" dirty="0" smtClean="0"/>
              <a:t>35</a:t>
            </a:r>
            <a:endParaRPr lang="en-US" dirty="0"/>
          </a:p>
        </p:txBody>
      </p:sp>
    </p:spTree>
    <p:extLst>
      <p:ext uri="{BB962C8B-B14F-4D97-AF65-F5344CB8AC3E}">
        <p14:creationId xmlns:p14="http://schemas.microsoft.com/office/powerpoint/2010/main" val="15044818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smtClean="0">
                <a:cs typeface="B Nazanin" panose="00000400000000000000" pitchFamily="2" charset="-78"/>
              </a:rPr>
              <a:t>سيستم </a:t>
            </a:r>
            <a:r>
              <a:rPr lang="fa-IR" sz="2800" dirty="0">
                <a:cs typeface="B Nazanin" panose="00000400000000000000" pitchFamily="2" charset="-78"/>
              </a:rPr>
              <a:t>اصلي شامل يك اشكال </a:t>
            </a:r>
            <a:r>
              <a:rPr lang="fa-IR" sz="2800" dirty="0" smtClean="0">
                <a:cs typeface="B Nazanin" panose="00000400000000000000" pitchFamily="2" charset="-78"/>
              </a:rPr>
              <a:t>سنتي (</a:t>
            </a:r>
            <a:r>
              <a:rPr lang="en-US" sz="2800" dirty="0" smtClean="0">
                <a:cs typeface="B Nazanin" panose="00000400000000000000" pitchFamily="2" charset="-78"/>
              </a:rPr>
              <a:t>MT</a:t>
            </a:r>
            <a:r>
              <a:rPr lang="fa-IR" sz="2800" dirty="0">
                <a:cs typeface="B Nazanin" panose="00000400000000000000" pitchFamily="2" charset="-78"/>
              </a:rPr>
              <a:t>) است در حالي كه سيستم خودكار مي تواند از انواع مختلفي مانند گيربكس هاي اتوماتيك </a:t>
            </a:r>
            <a:r>
              <a:rPr lang="fa-IR" sz="2800" dirty="0" smtClean="0">
                <a:cs typeface="B Nazanin" panose="00000400000000000000" pitchFamily="2" charset="-78"/>
              </a:rPr>
              <a:t>سنتي، ( </a:t>
            </a:r>
            <a:r>
              <a:rPr lang="en-US" sz="2800" dirty="0">
                <a:cs typeface="B Nazanin" panose="00000400000000000000" pitchFamily="2" charset="-78"/>
              </a:rPr>
              <a:t>AT</a:t>
            </a:r>
            <a:r>
              <a:rPr lang="fa-IR" sz="2800" dirty="0">
                <a:cs typeface="B Nazanin" panose="00000400000000000000" pitchFamily="2" charset="-78"/>
              </a:rPr>
              <a:t>) و خودكار </a:t>
            </a:r>
            <a:r>
              <a:rPr lang="fa-IR" sz="2800" dirty="0" smtClean="0">
                <a:cs typeface="B Nazanin" panose="00000400000000000000" pitchFamily="2" charset="-78"/>
              </a:rPr>
              <a:t>دستي </a:t>
            </a:r>
            <a:r>
              <a:rPr lang="en-US" sz="2800" dirty="0" smtClean="0">
                <a:cs typeface="B Nazanin" panose="00000400000000000000" pitchFamily="2" charset="-78"/>
              </a:rPr>
              <a:t> (AMT</a:t>
            </a:r>
            <a:r>
              <a:rPr lang="en-US" sz="2800" dirty="0">
                <a:cs typeface="B Nazanin" panose="00000400000000000000" pitchFamily="2" charset="-78"/>
              </a:rPr>
              <a:t>)</a:t>
            </a:r>
            <a:r>
              <a:rPr lang="fa-IR" sz="2800" dirty="0" smtClean="0">
                <a:cs typeface="B Nazanin" panose="00000400000000000000" pitchFamily="2" charset="-78"/>
              </a:rPr>
              <a:t> </a:t>
            </a:r>
            <a:r>
              <a:rPr lang="fa-IR" sz="2800" dirty="0">
                <a:cs typeface="B Nazanin" panose="00000400000000000000" pitchFamily="2" charset="-78"/>
              </a:rPr>
              <a:t>استفاده كند كه به طور مداوم فرايند انتقال را انجام مي دهند. همان طور كه از نام آنها آشكار است ، سيستم اتوماتيك انتقال براي شخصيت قدرت يا سرعت است. در حالي كه سيستم </a:t>
            </a:r>
            <a:r>
              <a:rPr lang="fa-IR" sz="2800" dirty="0" smtClean="0">
                <a:cs typeface="B Nazanin" panose="00000400000000000000" pitchFamily="2" charset="-78"/>
              </a:rPr>
              <a:t>هاي </a:t>
            </a:r>
            <a:r>
              <a:rPr lang="fa-IR" sz="2800" dirty="0">
                <a:cs typeface="B Nazanin" panose="00000400000000000000" pitchFamily="2" charset="-78"/>
              </a:rPr>
              <a:t>دستي براي انجام اين كار نياز به كمك راننده دارند</a:t>
            </a:r>
            <a:r>
              <a:rPr lang="fa-IR" sz="2800" dirty="0" smtClean="0">
                <a:cs typeface="B Nazanin" panose="00000400000000000000" pitchFamily="2" charset="-78"/>
              </a:rPr>
              <a:t>.</a:t>
            </a:r>
            <a:endParaRPr lang="en-US" sz="2800" dirty="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3</a:t>
            </a:r>
            <a:r>
              <a:rPr lang="en-US" sz="2400" dirty="0" smtClean="0"/>
              <a:t>/</a:t>
            </a:r>
            <a:r>
              <a:rPr lang="fa-IR" sz="2400" dirty="0" smtClean="0"/>
              <a:t>35</a:t>
            </a:r>
            <a:endParaRPr lang="en-US" dirty="0"/>
          </a:p>
        </p:txBody>
      </p:sp>
    </p:spTree>
    <p:extLst>
      <p:ext uri="{BB962C8B-B14F-4D97-AF65-F5344CB8AC3E}">
        <p14:creationId xmlns:p14="http://schemas.microsoft.com/office/powerpoint/2010/main" val="12453815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t">
            <a:noAutofit/>
          </a:bodyPr>
          <a:lstStyle/>
          <a:p>
            <a:pPr algn="ctr" rtl="1">
              <a:lnSpc>
                <a:spcPct val="150000"/>
              </a:lnSpc>
            </a:pPr>
            <a:endParaRPr lang="fa-IR" sz="2200" dirty="0" smtClean="0">
              <a:cs typeface="B Nazanin" panose="00000400000000000000" pitchFamily="2" charset="-78"/>
            </a:endParaRPr>
          </a:p>
          <a:p>
            <a:pPr algn="ctr" rtl="1">
              <a:lnSpc>
                <a:spcPct val="150000"/>
              </a:lnSpc>
            </a:pPr>
            <a:endParaRPr lang="fa-IR" sz="2200" dirty="0">
              <a:cs typeface="B Nazanin" panose="00000400000000000000" pitchFamily="2" charset="-78"/>
            </a:endParaRPr>
          </a:p>
          <a:p>
            <a:pPr algn="ctr" rtl="1">
              <a:lnSpc>
                <a:spcPct val="150000"/>
              </a:lnSpc>
            </a:pPr>
            <a:endParaRPr lang="fa-IR" sz="2200" dirty="0" smtClean="0">
              <a:cs typeface="B Nazanin" panose="00000400000000000000" pitchFamily="2" charset="-78"/>
            </a:endParaRPr>
          </a:p>
          <a:p>
            <a:pPr algn="ctr" rtl="1">
              <a:lnSpc>
                <a:spcPct val="150000"/>
              </a:lnSpc>
            </a:pPr>
            <a:endParaRPr lang="fa-IR" sz="2200" dirty="0">
              <a:cs typeface="B Nazanin" panose="00000400000000000000" pitchFamily="2" charset="-78"/>
            </a:endParaRPr>
          </a:p>
          <a:p>
            <a:pPr algn="ctr" rtl="1">
              <a:lnSpc>
                <a:spcPct val="150000"/>
              </a:lnSpc>
            </a:pPr>
            <a:endParaRPr lang="fa-IR" sz="2200" dirty="0" smtClean="0">
              <a:cs typeface="B Nazanin" panose="00000400000000000000" pitchFamily="2" charset="-78"/>
            </a:endParaRPr>
          </a:p>
          <a:p>
            <a:pPr algn="ctr" rtl="1">
              <a:lnSpc>
                <a:spcPct val="150000"/>
              </a:lnSpc>
            </a:pPr>
            <a:endParaRPr lang="fa-IR" sz="2200" dirty="0">
              <a:cs typeface="B Nazanin" panose="00000400000000000000" pitchFamily="2" charset="-78"/>
            </a:endParaRPr>
          </a:p>
          <a:p>
            <a:pPr algn="ctr" rtl="1">
              <a:lnSpc>
                <a:spcPct val="150000"/>
              </a:lnSpc>
            </a:pPr>
            <a:endParaRPr lang="fa-IR" sz="2200" dirty="0" smtClean="0">
              <a:cs typeface="B Nazanin" panose="00000400000000000000" pitchFamily="2" charset="-78"/>
            </a:endParaRPr>
          </a:p>
          <a:p>
            <a:pPr algn="ctr" rtl="1">
              <a:lnSpc>
                <a:spcPct val="150000"/>
              </a:lnSpc>
            </a:pPr>
            <a:endParaRPr lang="fa-IR" sz="2200" dirty="0">
              <a:cs typeface="B Nazanin" panose="00000400000000000000" pitchFamily="2" charset="-78"/>
            </a:endParaRPr>
          </a:p>
          <a:p>
            <a:pPr algn="ctr" rtl="1">
              <a:lnSpc>
                <a:spcPct val="150000"/>
              </a:lnSpc>
            </a:pPr>
            <a:endParaRPr lang="fa-IR" sz="2200" dirty="0" smtClean="0">
              <a:cs typeface="B Nazanin" panose="00000400000000000000" pitchFamily="2" charset="-78"/>
            </a:endParaRPr>
          </a:p>
          <a:p>
            <a:pPr algn="ctr" rtl="1">
              <a:lnSpc>
                <a:spcPct val="150000"/>
              </a:lnSpc>
            </a:pPr>
            <a:r>
              <a:rPr lang="fa-IR" sz="2200" dirty="0" smtClean="0">
                <a:cs typeface="B Nazanin" panose="00000400000000000000" pitchFamily="2" charset="-78"/>
              </a:rPr>
              <a:t>شكل </a:t>
            </a:r>
            <a:r>
              <a:rPr lang="fa-IR" sz="2200" dirty="0">
                <a:cs typeface="B Nazanin" panose="00000400000000000000" pitchFamily="2" charset="-78"/>
              </a:rPr>
              <a:t>1 : نسبت فروش سالانه سيستم هاي دستي با خط ممتد و سيستم هاي اتوماتيك به صورت خط چين.</a:t>
            </a:r>
            <a:endParaRPr lang="fa-IR" sz="22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4</a:t>
            </a:r>
            <a:r>
              <a:rPr lang="en-US" sz="2400" dirty="0" smtClean="0"/>
              <a:t>/</a:t>
            </a:r>
            <a:r>
              <a:rPr lang="fa-IR" sz="2400" dirty="0" smtClean="0"/>
              <a:t>35</a:t>
            </a:r>
            <a:endParaRPr lang="en-US" dirty="0"/>
          </a:p>
        </p:txBody>
      </p:sp>
      <p:pic>
        <p:nvPicPr>
          <p:cNvPr id="25" name="Picture 24"/>
          <p:cNvPicPr/>
          <p:nvPr/>
        </p:nvPicPr>
        <p:blipFill>
          <a:blip r:embed="rId3"/>
          <a:stretch>
            <a:fillRect/>
          </a:stretch>
        </p:blipFill>
        <p:spPr>
          <a:xfrm>
            <a:off x="1152460" y="812164"/>
            <a:ext cx="6889773" cy="3346307"/>
          </a:xfrm>
          <a:prstGeom prst="rect">
            <a:avLst/>
          </a:prstGeom>
        </p:spPr>
      </p:pic>
    </p:spTree>
    <p:extLst>
      <p:ext uri="{BB962C8B-B14F-4D97-AF65-F5344CB8AC3E}">
        <p14:creationId xmlns:p14="http://schemas.microsoft.com/office/powerpoint/2010/main" val="18870222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با وجود به دست آوردن </a:t>
            </a:r>
            <a:r>
              <a:rPr lang="fa-IR" sz="2800" dirty="0" smtClean="0">
                <a:cs typeface="B Nazanin" panose="00000400000000000000" pitchFamily="2" charset="-78"/>
              </a:rPr>
              <a:t>محبوبيت، </a:t>
            </a:r>
            <a:r>
              <a:rPr lang="fa-IR" sz="2800" dirty="0">
                <a:cs typeface="B Nazanin" panose="00000400000000000000" pitchFamily="2" charset="-78"/>
              </a:rPr>
              <a:t>برخي از مسائل در سيستم هاي انتقال اتوماتيك وجود دارد،  كه </a:t>
            </a:r>
            <a:r>
              <a:rPr lang="fa-IR" sz="2800" dirty="0" smtClean="0">
                <a:cs typeface="B Nazanin" panose="00000400000000000000" pitchFamily="2" charset="-78"/>
              </a:rPr>
              <a:t>توجه </a:t>
            </a:r>
            <a:r>
              <a:rPr lang="fa-IR" sz="2800" dirty="0">
                <a:cs typeface="B Nazanin" panose="00000400000000000000" pitchFamily="2" charset="-78"/>
              </a:rPr>
              <a:t>بسياري از محققان را در سراسر جهان را به خود جلب كرده است. يعني بهبود بهروري  انرژي و كاهش انتشار گازهاي آلاينده و بالا بردن عملكرد رانندگي است. مدلسازي و شبيه سازي سيستم هاي خودكار كه توسط بسياري از محققان مورد تحقيق قرار گرفته است ، درك بهتري از رفتار انتقال را به دست مي دهند. اين درك مي تواند به عنوان پايه اي براي بهينه سازي طراحي و انتقال و استراتژي هاي كنترل باشد.</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5</a:t>
            </a:r>
            <a:r>
              <a:rPr lang="en-US" sz="2400" dirty="0" smtClean="0"/>
              <a:t>/</a:t>
            </a:r>
            <a:r>
              <a:rPr lang="fa-IR" sz="2400" dirty="0" smtClean="0"/>
              <a:t>35</a:t>
            </a:r>
            <a:endParaRPr lang="en-US" dirty="0"/>
          </a:p>
        </p:txBody>
      </p:sp>
    </p:spTree>
    <p:extLst>
      <p:ext uri="{BB962C8B-B14F-4D97-AF65-F5344CB8AC3E}">
        <p14:creationId xmlns:p14="http://schemas.microsoft.com/office/powerpoint/2010/main" val="31527181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smtClean="0">
                <a:cs typeface="B Nazanin" panose="00000400000000000000" pitchFamily="2" charset="-78"/>
              </a:rPr>
              <a:t>استراتژي </a:t>
            </a:r>
            <a:r>
              <a:rPr lang="fa-IR" sz="2800" dirty="0">
                <a:cs typeface="B Nazanin" panose="00000400000000000000" pitchFamily="2" charset="-78"/>
              </a:rPr>
              <a:t>نگه داري مناسب در قسمت </a:t>
            </a:r>
            <a:r>
              <a:rPr lang="fa-IR" sz="2800" dirty="0" smtClean="0">
                <a:cs typeface="B Nazanin" panose="00000400000000000000" pitchFamily="2" charset="-78"/>
              </a:rPr>
              <a:t>انتقال، </a:t>
            </a:r>
            <a:r>
              <a:rPr lang="fa-IR" sz="2800" dirty="0">
                <a:cs typeface="B Nazanin" panose="00000400000000000000" pitchFamily="2" charset="-78"/>
              </a:rPr>
              <a:t>يك ضرورت است. چرا كه عملكرد آن در وسيله </a:t>
            </a:r>
            <a:r>
              <a:rPr lang="fa-IR" sz="2800" dirty="0" smtClean="0">
                <a:cs typeface="B Nazanin" panose="00000400000000000000" pitchFamily="2" charset="-78"/>
              </a:rPr>
              <a:t>نقليه، </a:t>
            </a:r>
            <a:r>
              <a:rPr lang="fa-IR" sz="2800" dirty="0">
                <a:cs typeface="B Nazanin" panose="00000400000000000000" pitchFamily="2" charset="-78"/>
              </a:rPr>
              <a:t>حياتي </a:t>
            </a:r>
            <a:r>
              <a:rPr lang="fa-IR" sz="2800" dirty="0" smtClean="0">
                <a:cs typeface="B Nazanin" panose="00000400000000000000" pitchFamily="2" charset="-78"/>
              </a:rPr>
              <a:t>ميباشد</a:t>
            </a:r>
            <a:r>
              <a:rPr lang="fa-IR" sz="2800" dirty="0">
                <a:cs typeface="B Nazanin" panose="00000400000000000000" pitchFamily="2" charset="-78"/>
              </a:rPr>
              <a:t>. در حالي كه پيچيدگي سيستم ها ي خودكار كار را افزايش مي دهد، نياز به يك استراتژي نگه داري مهم تر وجود </a:t>
            </a:r>
            <a:r>
              <a:rPr lang="fa-IR" sz="2800" dirty="0" smtClean="0">
                <a:cs typeface="B Nazanin" panose="00000400000000000000" pitchFamily="2" charset="-78"/>
              </a:rPr>
              <a:t>دارد. </a:t>
            </a:r>
            <a:r>
              <a:rPr lang="fa-IR" sz="2800" dirty="0">
                <a:cs typeface="B Nazanin" panose="00000400000000000000" pitchFamily="2" charset="-78"/>
              </a:rPr>
              <a:t>نگه داري و تعميرات مبتني بر شرايط (</a:t>
            </a:r>
            <a:r>
              <a:rPr lang="en-US" sz="2800" dirty="0">
                <a:cs typeface="B Nazanin" panose="00000400000000000000" pitchFamily="2" charset="-78"/>
              </a:rPr>
              <a:t>CBM</a:t>
            </a:r>
            <a:r>
              <a:rPr lang="fa-IR" sz="2800" dirty="0">
                <a:cs typeface="B Nazanin" panose="00000400000000000000" pitchFamily="2" charset="-78"/>
              </a:rPr>
              <a:t>) است كه همچنين به عنوان پيش بيني نگه داري </a:t>
            </a:r>
            <a:r>
              <a:rPr lang="fa-IR" sz="2800" dirty="0" smtClean="0">
                <a:cs typeface="B Nazanin" panose="00000400000000000000" pitchFamily="2" charset="-78"/>
              </a:rPr>
              <a:t>(</a:t>
            </a:r>
            <a:r>
              <a:rPr lang="en-US" sz="2800" dirty="0" smtClean="0">
                <a:cs typeface="B Nazanin" panose="00000400000000000000" pitchFamily="2" charset="-78"/>
              </a:rPr>
              <a:t>PDM</a:t>
            </a:r>
            <a:r>
              <a:rPr lang="fa-IR" sz="2800" dirty="0">
                <a:cs typeface="B Nazanin" panose="00000400000000000000" pitchFamily="2" charset="-78"/>
              </a:rPr>
              <a:t>) شناخته مي شود و زمان مناسب براي استراتژي نگه داري براساس شرايط واقعي مولفه هاي مهم در هر سيستم است</a:t>
            </a:r>
            <a:r>
              <a:rPr lang="fa-IR" sz="2800" dirty="0" smtClean="0">
                <a:cs typeface="B Nazanin" panose="00000400000000000000" pitchFamily="2" charset="-78"/>
              </a:rPr>
              <a:t>.</a:t>
            </a:r>
            <a:endParaRPr lang="en-US" sz="2800" dirty="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6</a:t>
            </a:r>
            <a:r>
              <a:rPr lang="en-US" sz="2400" dirty="0" smtClean="0"/>
              <a:t>/</a:t>
            </a:r>
            <a:r>
              <a:rPr lang="fa-IR" sz="2400" dirty="0" smtClean="0"/>
              <a:t>35</a:t>
            </a:r>
            <a:endParaRPr lang="en-US" dirty="0"/>
          </a:p>
        </p:txBody>
      </p:sp>
    </p:spTree>
    <p:extLst>
      <p:ext uri="{BB962C8B-B14F-4D97-AF65-F5344CB8AC3E}">
        <p14:creationId xmlns:p14="http://schemas.microsoft.com/office/powerpoint/2010/main" val="32521895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روش نظارت</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توسعه نظری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38129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نتایج و بحث</a:t>
            </a:r>
            <a:endParaRPr lang="en-US" sz="22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 </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 استفاده از</a:t>
            </a:r>
            <a:r>
              <a:rPr lang="en-US" sz="2800" dirty="0" smtClean="0">
                <a:cs typeface="B Nazanin" panose="00000400000000000000" pitchFamily="2" charset="-78"/>
              </a:rPr>
              <a:t>PDM </a:t>
            </a:r>
            <a:r>
              <a:rPr lang="fa-IR" sz="2800" dirty="0" smtClean="0">
                <a:cs typeface="B Nazanin" panose="00000400000000000000" pitchFamily="2" charset="-78"/>
              </a:rPr>
              <a:t> در </a:t>
            </a:r>
            <a:r>
              <a:rPr lang="fa-IR" sz="2800" dirty="0">
                <a:cs typeface="B Nazanin" panose="00000400000000000000" pitchFamily="2" charset="-78"/>
              </a:rPr>
              <a:t>اوايل سال 1980 بود كه با موفقيت در برنامه هاي مختلف از جمله سيستم روغن و ماشين آلات توليد و توربين هاي بادي و سيستم هاي الكترونيكي به كار گرفته شد. به طور </a:t>
            </a:r>
            <a:r>
              <a:rPr lang="fa-IR" sz="2800" dirty="0" smtClean="0">
                <a:cs typeface="B Nazanin" panose="00000400000000000000" pitchFamily="2" charset="-78"/>
              </a:rPr>
              <a:t>كلي، </a:t>
            </a:r>
            <a:r>
              <a:rPr lang="fa-IR" sz="2800" dirty="0">
                <a:cs typeface="B Nazanin" panose="00000400000000000000" pitchFamily="2" charset="-78"/>
              </a:rPr>
              <a:t>فناوري هاي كليدي ، براي تحقق استراتژي </a:t>
            </a:r>
            <a:r>
              <a:rPr lang="en-US" sz="2800" dirty="0" smtClean="0">
                <a:cs typeface="B Nazanin" panose="00000400000000000000" pitchFamily="2" charset="-78"/>
              </a:rPr>
              <a:t>PDM</a:t>
            </a:r>
            <a:r>
              <a:rPr lang="fa-IR" sz="2800" dirty="0" smtClean="0">
                <a:cs typeface="B Nazanin" panose="00000400000000000000" pitchFamily="2" charset="-78"/>
              </a:rPr>
              <a:t> براساس </a:t>
            </a:r>
            <a:r>
              <a:rPr lang="fa-IR" sz="2800" dirty="0">
                <a:cs typeface="B Nazanin" panose="00000400000000000000" pitchFamily="2" charset="-78"/>
              </a:rPr>
              <a:t>سه شرط اوليه يعني 1- شرايط نظارتي 2- تشخيص 3- نظارت است. </a:t>
            </a:r>
            <a:r>
              <a:rPr lang="fa-IR" sz="2800" dirty="0" smtClean="0">
                <a:cs typeface="B Nazanin" panose="00000400000000000000" pitchFamily="2" charset="-78"/>
              </a:rPr>
              <a:t>نظارت </a:t>
            </a:r>
            <a:r>
              <a:rPr lang="fa-IR" sz="2800" dirty="0">
                <a:cs typeface="B Nazanin" panose="00000400000000000000" pitchFamily="2" charset="-78"/>
              </a:rPr>
              <a:t>بر وضعيت با هدف ارزيابي وضعيت يك سيستم و يا جز مورد علاقه است كه با استفاده از رديابي تغيير يك پارامتر بوده كه نشان دهنده پيشرفت تخريب است. </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7</a:t>
            </a:r>
            <a:r>
              <a:rPr lang="en-US" sz="2400" dirty="0" smtClean="0"/>
              <a:t>/</a:t>
            </a:r>
            <a:r>
              <a:rPr lang="fa-IR" sz="2400" dirty="0" smtClean="0"/>
              <a:t>35</a:t>
            </a:r>
            <a:endParaRPr lang="en-US" dirty="0"/>
          </a:p>
        </p:txBody>
      </p:sp>
    </p:spTree>
    <p:extLst>
      <p:ext uri="{BB962C8B-B14F-4D97-AF65-F5344CB8AC3E}">
        <p14:creationId xmlns:p14="http://schemas.microsoft.com/office/powerpoint/2010/main" val="33525209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7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2599</Words>
  <Application>Microsoft Office PowerPoint</Application>
  <PresentationFormat>On-screen Show (4:3)</PresentationFormat>
  <Paragraphs>356</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B Nazanin</vt:lpstr>
      <vt:lpstr>B Titr</vt:lpstr>
      <vt:lpstr>Calibri</vt:lpstr>
      <vt:lpstr>Calibri Light</vt:lpstr>
      <vt:lpstr>Courier New</vt:lpstr>
      <vt:lpstr>Wingdings</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madsg.com</dc:description>
  <cp:lastModifiedBy/>
  <cp:revision>1</cp:revision>
  <dcterms:created xsi:type="dcterms:W3CDTF">2013-09-24T05:01:40Z</dcterms:created>
  <dcterms:modified xsi:type="dcterms:W3CDTF">2017-07-29T04:48:01Z</dcterms:modified>
</cp:coreProperties>
</file>