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اهداف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بررسی ادبیات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تحلیل داده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 تحلیل نقدینگی و سودآوری </a:t>
            </a:r>
            <a:r>
              <a:rPr lang="en-AU" sz="2800" b="1" u="sng" dirty="0">
                <a:cs typeface="B Nazanin" panose="00000400000000000000" pitchFamily="2" charset="-78"/>
              </a:rPr>
              <a:t>ACC </a:t>
            </a:r>
            <a:r>
              <a:rPr lang="en-AU" sz="2800" b="1" u="sng" dirty="0" smtClean="0">
                <a:cs typeface="B Nazanin" panose="00000400000000000000" pitchFamily="2" charset="-78"/>
              </a:rPr>
              <a:t>Limited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600" dirty="0">
                <a:cs typeface="B Nazanin" panose="00000400000000000000" pitchFamily="2" charset="-78"/>
              </a:rPr>
              <a:t>نقدینگی و سودآوری دو واژه ضد و نقیض هستند هرچند یکی بدون دیگری نمی تواند موثر واقع شود. اما ازدیاد یکی ، دیگری را کاهش می دهد. مدیریت باید سطح کافی از نقدینگی و سودآوری حفظ کند. برای اندازه گیری موقعیت نقدینگی و سودآوری </a:t>
            </a:r>
            <a:r>
              <a:rPr lang="en-AU" sz="2600" dirty="0">
                <a:cs typeface="B Nazanin" panose="00000400000000000000" pitchFamily="2" charset="-78"/>
              </a:rPr>
              <a:t>ACC Limited ، </a:t>
            </a:r>
            <a:r>
              <a:rPr lang="fa-IR" sz="2600" dirty="0">
                <a:cs typeface="B Nazanin" panose="00000400000000000000" pitchFamily="2" charset="-78"/>
              </a:rPr>
              <a:t>از شاخص متفاوت نشان داده شده در جدول زیر استفاده کرده ایم. از دارایی های جاری، دارایی های کل، و نسبت دارایی های جاری به دارایی های کل به عنوان شاخص نقدینگی و از بازده سرمایه گذاری بکاررفته برای اندازه گیری شاخص سودآوری استفاده شده است.</a:t>
            </a:r>
            <a:endParaRPr lang="fa-IR" sz="26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28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388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اهداف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بررسی ادبیات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تحلیل داده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11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جدول </a:t>
            </a:r>
            <a:r>
              <a:rPr lang="fa-IR" sz="2000" dirty="0">
                <a:cs typeface="B Nazanin" panose="00000400000000000000" pitchFamily="2" charset="-78"/>
              </a:rPr>
              <a:t>2: همبستگی مرتبه </a:t>
            </a:r>
            <a:r>
              <a:rPr lang="fa-IR" sz="2000" dirty="0" smtClean="0">
                <a:cs typeface="B Nazanin" panose="00000400000000000000" pitchFamily="2" charset="-78"/>
              </a:rPr>
              <a:t>ای (</a:t>
            </a:r>
            <a:r>
              <a:rPr lang="fa-IR" sz="2000" dirty="0">
                <a:cs typeface="B Nazanin" panose="00000400000000000000" pitchFamily="2" charset="-78"/>
              </a:rPr>
              <a:t>رتبه ای) بین </a:t>
            </a:r>
            <a:r>
              <a:rPr lang="en-AU" sz="2000" dirty="0">
                <a:cs typeface="B Nazanin" panose="00000400000000000000" pitchFamily="2" charset="-78"/>
              </a:rPr>
              <a:t>CTTR </a:t>
            </a:r>
            <a:r>
              <a:rPr lang="fa-IR" sz="2000" dirty="0" smtClean="0">
                <a:cs typeface="B Nazanin" panose="00000400000000000000" pitchFamily="2" charset="-78"/>
              </a:rPr>
              <a:t> و </a:t>
            </a:r>
            <a:r>
              <a:rPr lang="en-AU" sz="2000" dirty="0">
                <a:cs typeface="B Nazanin" panose="00000400000000000000" pitchFamily="2" charset="-78"/>
              </a:rPr>
              <a:t>ROCE ACC Limited </a:t>
            </a:r>
            <a:endParaRPr lang="fa-IR" sz="20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29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955" y="447843"/>
            <a:ext cx="7136821" cy="36434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1157" y="4163495"/>
            <a:ext cx="1472379" cy="48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62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اهداف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بررسی ادبیات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تحلیل داده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همبستگی </a:t>
            </a:r>
            <a:r>
              <a:rPr lang="fa-IR" sz="2800" dirty="0">
                <a:cs typeface="B Nazanin" panose="00000400000000000000" pitchFamily="2" charset="-78"/>
              </a:rPr>
              <a:t>مرتبه (رتبه) اسپیرمن بین نسبت دارایی های جاری به دارایی های کل </a:t>
            </a:r>
            <a:r>
              <a:rPr lang="en-US" sz="2800" dirty="0">
                <a:cs typeface="B Nazanin" panose="00000400000000000000" pitchFamily="2" charset="-78"/>
              </a:rPr>
              <a:t>(CTTR)</a:t>
            </a:r>
            <a:r>
              <a:rPr lang="fa-IR" sz="2800" dirty="0">
                <a:cs typeface="B Nazanin" panose="00000400000000000000" pitchFamily="2" charset="-78"/>
              </a:rPr>
              <a:t> و بازده سرمایه گذاری بکاررفته در جدول 2 نشان داده شده است. با استفاده از فرمول زیر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AU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30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2507489" y="3212875"/>
            <a:ext cx="4138009" cy="188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585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2572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اهداف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بررسی ادبیات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تحلیل داده ها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ریسک در برابر سودآوری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700" dirty="0">
                <a:cs typeface="B Nazanin" panose="00000400000000000000" pitchFamily="2" charset="-78"/>
              </a:rPr>
              <a:t>برای تحلیل رابطه جانشینی بین ریسک و سودآوری، تحلیل ریسک مدیریت سرمایه در گردش برای مقدار دارایی های جاری حفظ شده </a:t>
            </a:r>
            <a:r>
              <a:rPr lang="fa-IR" sz="2700" dirty="0" smtClean="0">
                <a:cs typeface="B Nazanin" panose="00000400000000000000" pitchFamily="2" charset="-78"/>
              </a:rPr>
              <a:t>توسط </a:t>
            </a:r>
            <a:r>
              <a:rPr lang="en-AU" sz="2700" dirty="0" smtClean="0">
                <a:cs typeface="B Nazanin" panose="00000400000000000000" pitchFamily="2" charset="-78"/>
              </a:rPr>
              <a:t>ACC </a:t>
            </a:r>
            <a:r>
              <a:rPr lang="en-AU" sz="2700" dirty="0">
                <a:cs typeface="B Nazanin" panose="00000400000000000000" pitchFamily="2" charset="-78"/>
              </a:rPr>
              <a:t>Limited </a:t>
            </a:r>
            <a:r>
              <a:rPr lang="fa-IR" sz="2700" dirty="0" smtClean="0">
                <a:cs typeface="B Nazanin" panose="00000400000000000000" pitchFamily="2" charset="-78"/>
              </a:rPr>
              <a:t> انجام </a:t>
            </a:r>
            <a:r>
              <a:rPr lang="fa-IR" sz="2700" dirty="0">
                <a:cs typeface="B Nazanin" panose="00000400000000000000" pitchFamily="2" charset="-78"/>
              </a:rPr>
              <a:t>شده است، به اندازه کافی برای تامین تعهدات جاری و همچنین حمایت از سطح فعالیت معلوم. گفته شده که موسسات و سازمان ها زمانی از شیوه متحورانه پیروی می کنند که دارایی های جاری تنها از طریق منابع کوتاه مدت تامین و زمانی از شیوه محافظه کارانه پیروی می کنند که دارایی های جاری توسط منابع کوتاه مدت و بلند مدت تامین شده باشند.</a:t>
            </a:r>
            <a:endParaRPr lang="fa-IR" sz="27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31</a:t>
            </a:r>
            <a:r>
              <a:rPr lang="en-US" sz="2400" dirty="0" smtClean="0"/>
              <a:t>/</a:t>
            </a:r>
            <a:r>
              <a:rPr lang="fa-IR" sz="2400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942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309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2017-06-17T06:50:36Z</dcterms:modified>
</cp:coreProperties>
</file>