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6/10/2017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فرمولاسیون </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شبیه سازی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مدل دینامیکی </a:t>
            </a:r>
            <a:r>
              <a:rPr lang="fa-IR" sz="2800" b="1" u="sng" dirty="0" smtClean="0">
                <a:cs typeface="B Nazanin" panose="00000400000000000000" pitchFamily="2" charset="-78"/>
              </a:rPr>
              <a:t>تقاطع</a:t>
            </a:r>
            <a:endParaRPr lang="fa-IR" sz="2800" b="1" u="sng" dirty="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رانندگان را می‌توان به دو دسته تقسیم بندی کرد: </a:t>
            </a:r>
            <a:r>
              <a:rPr lang="fa-IR" sz="2800" dirty="0" smtClean="0">
                <a:cs typeface="B Nazanin" panose="00000400000000000000" pitchFamily="2" charset="-78"/>
              </a:rPr>
              <a:t>دسته</a:t>
            </a:r>
            <a:r>
              <a:rPr lang="en-AU" sz="2800" dirty="0" smtClean="0">
                <a:cs typeface="B Nazanin" panose="00000400000000000000" pitchFamily="2" charset="-78"/>
              </a:rPr>
              <a:t>C </a:t>
            </a:r>
            <a:r>
              <a:rPr lang="fa-IR" sz="2800" dirty="0" smtClean="0">
                <a:cs typeface="B Nazanin" panose="00000400000000000000" pitchFamily="2" charset="-78"/>
              </a:rPr>
              <a:t> و دسته</a:t>
            </a:r>
            <a:r>
              <a:rPr lang="en-AU" sz="2800" dirty="0" smtClean="0">
                <a:cs typeface="B Nazanin" panose="00000400000000000000" pitchFamily="2" charset="-78"/>
              </a:rPr>
              <a:t>D </a:t>
            </a:r>
            <a:r>
              <a:rPr lang="fa-IR" sz="2800" dirty="0" smtClean="0">
                <a:cs typeface="B Nazanin" panose="00000400000000000000" pitchFamily="2" charset="-78"/>
              </a:rPr>
              <a:t>. مشکل </a:t>
            </a:r>
            <a:r>
              <a:rPr lang="fa-IR" sz="2800" dirty="0">
                <a:cs typeface="B Nazanin" panose="00000400000000000000" pitchFamily="2" charset="-78"/>
              </a:rPr>
              <a:t>بین وسایل نقلیه در یک تقاطع اینست که چگونه حق تقدم را تعیین کنند. به وسیله فرایند بازی بین وسایل نقلیه، این مشکل می‌تواند رفع شود و مالکیت حق تقدم را تعیین کند. برای بحث کردن درباره تأثیر رفتار این رانندگان، یک مدل دینامیکی تقاطع بر پایه تئوری بازی ایجاد شده است. </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14</a:t>
            </a:r>
            <a:r>
              <a:rPr lang="en-US" sz="2400" dirty="0" smtClean="0"/>
              <a:t>/</a:t>
            </a:r>
            <a:r>
              <a:rPr lang="fa-IR" sz="2400" dirty="0" smtClean="0"/>
              <a:t>42</a:t>
            </a:r>
            <a:endParaRPr lang="en-US" dirty="0"/>
          </a:p>
        </p:txBody>
      </p:sp>
    </p:spTree>
    <p:extLst>
      <p:ext uri="{BB962C8B-B14F-4D97-AF65-F5344CB8AC3E}">
        <p14:creationId xmlns:p14="http://schemas.microsoft.com/office/powerpoint/2010/main" val="271508081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فرمولاسیون </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شبیه سازی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در این مدل، دو تا راننده وجود دارد: </a:t>
            </a:r>
            <a:r>
              <a:rPr lang="fa-IR" sz="2800" dirty="0" smtClean="0">
                <a:cs typeface="B Nazanin" panose="00000400000000000000" pitchFamily="2" charset="-78"/>
              </a:rPr>
              <a:t>دسته</a:t>
            </a:r>
            <a:r>
              <a:rPr lang="en-AU" sz="2800" dirty="0" smtClean="0">
                <a:cs typeface="B Nazanin" panose="00000400000000000000" pitchFamily="2" charset="-78"/>
              </a:rPr>
              <a:t>C </a:t>
            </a:r>
            <a:r>
              <a:rPr lang="fa-IR" sz="2800" dirty="0" smtClean="0">
                <a:cs typeface="B Nazanin" panose="00000400000000000000" pitchFamily="2" charset="-78"/>
              </a:rPr>
              <a:t> و دسته</a:t>
            </a:r>
            <a:r>
              <a:rPr lang="en-AU" sz="2800" dirty="0" smtClean="0">
                <a:cs typeface="B Nazanin" panose="00000400000000000000" pitchFamily="2" charset="-78"/>
              </a:rPr>
              <a:t>D </a:t>
            </a:r>
            <a:r>
              <a:rPr lang="fa-IR" sz="2800" dirty="0" smtClean="0">
                <a:cs typeface="B Nazanin" panose="00000400000000000000" pitchFamily="2" charset="-78"/>
              </a:rPr>
              <a:t>. زمانی </a:t>
            </a:r>
            <a:r>
              <a:rPr lang="fa-IR" sz="2800" dirty="0">
                <a:cs typeface="B Nazanin" panose="00000400000000000000" pitchFamily="2" charset="-78"/>
              </a:rPr>
              <a:t>که وسایل نقلیه در یک تقاطع به همدیگر می‌رسند، اینکه کدام یک از تقاطع عبور کنند به رفتار وسایل نقلیه بستگی دارد، جزئیات این مدل همان‌هایی است که در یک تقاطع واقعی اتفاق می‌افتد و این جزئیات عبارتند از</a:t>
            </a:r>
            <a:r>
              <a:rPr lang="fa-IR" sz="2800" dirty="0" smtClean="0">
                <a:cs typeface="B Nazanin" panose="00000400000000000000" pitchFamily="2" charset="-78"/>
              </a:rPr>
              <a:t>:</a:t>
            </a:r>
          </a:p>
          <a:p>
            <a:pPr marL="457200" indent="-457200" algn="just" rtl="1">
              <a:lnSpc>
                <a:spcPct val="150000"/>
              </a:lnSpc>
              <a:buFont typeface="Wingdings" panose="05000000000000000000" pitchFamily="2" charset="2"/>
              <a:buChar char="Ø"/>
            </a:pPr>
            <a:r>
              <a:rPr lang="fa-IR" sz="2800" dirty="0">
                <a:cs typeface="B Nazanin" panose="00000400000000000000" pitchFamily="2" charset="-78"/>
              </a:rPr>
              <a:t>اولاً، این مدل شامل سه المان می‌باشد: یک قانون اصلی و دو نوع راننده. </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15</a:t>
            </a:r>
            <a:r>
              <a:rPr lang="en-US" sz="2400" dirty="0" smtClean="0"/>
              <a:t>/</a:t>
            </a:r>
            <a:r>
              <a:rPr lang="fa-IR" sz="2400" dirty="0" smtClean="0"/>
              <a:t>42</a:t>
            </a:r>
            <a:endParaRPr lang="en-US" dirty="0"/>
          </a:p>
        </p:txBody>
      </p:sp>
    </p:spTree>
    <p:extLst>
      <p:ext uri="{BB962C8B-B14F-4D97-AF65-F5344CB8AC3E}">
        <p14:creationId xmlns:p14="http://schemas.microsoft.com/office/powerpoint/2010/main" val="78914871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فرمولاسیون </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شبیه سازی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lvl="1" algn="just" rtl="1">
              <a:lnSpc>
                <a:spcPct val="150000"/>
              </a:lnSpc>
            </a:pPr>
            <a:r>
              <a:rPr lang="fa-IR" sz="2800" dirty="0">
                <a:cs typeface="B Nazanin" panose="00000400000000000000" pitchFamily="2" charset="-78"/>
              </a:rPr>
              <a:t>•	</a:t>
            </a:r>
            <a:r>
              <a:rPr lang="fa-IR" sz="2800" u="sng" dirty="0">
                <a:cs typeface="B Nazanin" panose="00000400000000000000" pitchFamily="2" charset="-78"/>
              </a:rPr>
              <a:t>قانون اصلی</a:t>
            </a:r>
            <a:r>
              <a:rPr lang="fa-IR" sz="2800" dirty="0">
                <a:cs typeface="B Nazanin" panose="00000400000000000000" pitchFamily="2" charset="-78"/>
              </a:rPr>
              <a:t>: حق تقدم تنها می‌تواند به یک وسیله نقلیه داده شود و این حق مربوط به وسیله نقلیه‌ای است که در جاده اصلی قرار دارد در مقایسه با دیگر وسایل نقلیه‌ای که در جادة فرعی قرار دارند.</a:t>
            </a:r>
          </a:p>
          <a:p>
            <a:pPr lvl="1" algn="just" rtl="1">
              <a:lnSpc>
                <a:spcPct val="150000"/>
              </a:lnSpc>
            </a:pPr>
            <a:r>
              <a:rPr lang="fa-IR" sz="2800" dirty="0">
                <a:cs typeface="B Nazanin" panose="00000400000000000000" pitchFamily="2" charset="-78"/>
              </a:rPr>
              <a:t>•	</a:t>
            </a:r>
            <a:r>
              <a:rPr lang="fa-IR" sz="2800" u="sng" dirty="0" smtClean="0">
                <a:cs typeface="B Nazanin" panose="00000400000000000000" pitchFamily="2" charset="-78"/>
              </a:rPr>
              <a:t>دسته </a:t>
            </a:r>
            <a:r>
              <a:rPr lang="en-AU" sz="2800" u="sng" dirty="0" smtClean="0">
                <a:cs typeface="B Nazanin" panose="00000400000000000000" pitchFamily="2" charset="-78"/>
              </a:rPr>
              <a:t>C </a:t>
            </a:r>
            <a:r>
              <a:rPr lang="fa-IR" sz="2800" dirty="0" smtClean="0">
                <a:cs typeface="B Nazanin" panose="00000400000000000000" pitchFamily="2" charset="-78"/>
              </a:rPr>
              <a:t>: راننده‌ای </a:t>
            </a:r>
            <a:r>
              <a:rPr lang="fa-IR" sz="2800" dirty="0">
                <a:cs typeface="B Nazanin" panose="00000400000000000000" pitchFamily="2" charset="-78"/>
              </a:rPr>
              <a:t>که از قانون اصلی اطاعت می‌کند.</a:t>
            </a:r>
          </a:p>
          <a:p>
            <a:pPr lvl="1" algn="just" rtl="1">
              <a:lnSpc>
                <a:spcPct val="150000"/>
              </a:lnSpc>
            </a:pPr>
            <a:r>
              <a:rPr lang="fa-IR" sz="2800" dirty="0">
                <a:cs typeface="B Nazanin" panose="00000400000000000000" pitchFamily="2" charset="-78"/>
              </a:rPr>
              <a:t>•	</a:t>
            </a:r>
            <a:r>
              <a:rPr lang="fa-IR" sz="2800" u="sng" dirty="0" smtClean="0">
                <a:cs typeface="B Nazanin" panose="00000400000000000000" pitchFamily="2" charset="-78"/>
              </a:rPr>
              <a:t>دسته</a:t>
            </a:r>
            <a:r>
              <a:rPr lang="en-AU" sz="2800" u="sng" dirty="0" smtClean="0">
                <a:cs typeface="B Nazanin" panose="00000400000000000000" pitchFamily="2" charset="-78"/>
              </a:rPr>
              <a:t>D </a:t>
            </a:r>
            <a:r>
              <a:rPr lang="fa-IR" sz="2800" dirty="0" smtClean="0">
                <a:cs typeface="B Nazanin" panose="00000400000000000000" pitchFamily="2" charset="-78"/>
              </a:rPr>
              <a:t>: راننده‌ای </a:t>
            </a:r>
            <a:r>
              <a:rPr lang="fa-IR" sz="2800" dirty="0">
                <a:cs typeface="B Nazanin" panose="00000400000000000000" pitchFamily="2" charset="-78"/>
              </a:rPr>
              <a:t>که از قانون اصلی اطاعت نمی‌کند و سعی می‌کند که به گونه‌ای خشونت‌آمیز وارد تقاطع شود.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16</a:t>
            </a:r>
            <a:r>
              <a:rPr lang="en-US" sz="2400" dirty="0" smtClean="0"/>
              <a:t>/</a:t>
            </a:r>
            <a:r>
              <a:rPr lang="fa-IR" sz="2400" dirty="0" smtClean="0"/>
              <a:t>42</a:t>
            </a:r>
            <a:endParaRPr lang="en-US" dirty="0"/>
          </a:p>
        </p:txBody>
      </p:sp>
    </p:spTree>
    <p:extLst>
      <p:ext uri="{BB962C8B-B14F-4D97-AF65-F5344CB8AC3E}">
        <p14:creationId xmlns:p14="http://schemas.microsoft.com/office/powerpoint/2010/main" val="321324039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فرمولاسیون </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شبیه سازی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Ø"/>
            </a:pPr>
            <a:r>
              <a:rPr lang="fa-IR" sz="2800" dirty="0">
                <a:cs typeface="B Nazanin" panose="00000400000000000000" pitchFamily="2" charset="-78"/>
              </a:rPr>
              <a:t>دوما، مدل شامل چگونگی </a:t>
            </a:r>
            <a:r>
              <a:rPr lang="fa-IR" sz="2800" dirty="0" smtClean="0">
                <a:cs typeface="B Nazanin" panose="00000400000000000000" pitchFamily="2" charset="-78"/>
              </a:rPr>
              <a:t>شبیه سازی </a:t>
            </a:r>
            <a:r>
              <a:rPr lang="fa-IR" sz="2800" dirty="0">
                <a:cs typeface="B Nazanin" panose="00000400000000000000" pitchFamily="2" charset="-78"/>
              </a:rPr>
              <a:t>رفتار راننده </a:t>
            </a:r>
            <a:r>
              <a:rPr lang="fa-IR" sz="2800" dirty="0" smtClean="0">
                <a:cs typeface="B Nazanin" panose="00000400000000000000" pitchFamily="2" charset="-78"/>
              </a:rPr>
              <a:t>می باشد</a:t>
            </a:r>
            <a:r>
              <a:rPr lang="fa-IR" sz="2800" dirty="0">
                <a:cs typeface="B Nazanin" panose="00000400000000000000" pitchFamily="2" charset="-78"/>
              </a:rPr>
              <a:t>. در ابتدا، همه رانندگان جز </a:t>
            </a:r>
            <a:r>
              <a:rPr lang="fa-IR" sz="2800" dirty="0" smtClean="0">
                <a:cs typeface="B Nazanin" panose="00000400000000000000" pitchFamily="2" charset="-78"/>
              </a:rPr>
              <a:t>دسته</a:t>
            </a:r>
            <a:r>
              <a:rPr lang="en-AU" sz="2800" dirty="0" smtClean="0">
                <a:cs typeface="B Nazanin" panose="00000400000000000000" pitchFamily="2" charset="-78"/>
              </a:rPr>
              <a:t>C </a:t>
            </a:r>
            <a:r>
              <a:rPr lang="fa-IR" sz="2800" dirty="0" smtClean="0">
                <a:cs typeface="B Nazanin" panose="00000400000000000000" pitchFamily="2" charset="-78"/>
              </a:rPr>
              <a:t> می‌باشند </a:t>
            </a:r>
            <a:r>
              <a:rPr lang="fa-IR" sz="2800" dirty="0">
                <a:cs typeface="B Nazanin" panose="00000400000000000000" pitchFamily="2" charset="-78"/>
              </a:rPr>
              <a:t>و از قانون اصلی پیروی می‌کنند. ولی زمانی که زمان انتظار از آستانة تحمل یک راننده بیشتر شود، راننده ممکن است رفتارش را تغییر دهد و جز </a:t>
            </a:r>
            <a:r>
              <a:rPr lang="fa-IR" sz="2800" dirty="0" smtClean="0">
                <a:cs typeface="B Nazanin" panose="00000400000000000000" pitchFamily="2" charset="-78"/>
              </a:rPr>
              <a:t>دسته</a:t>
            </a:r>
            <a:r>
              <a:rPr lang="en-AU" sz="2800" dirty="0" smtClean="0">
                <a:cs typeface="B Nazanin" panose="00000400000000000000" pitchFamily="2" charset="-78"/>
              </a:rPr>
              <a:t>D </a:t>
            </a:r>
            <a:r>
              <a:rPr lang="fa-IR" sz="2800" dirty="0" smtClean="0">
                <a:cs typeface="B Nazanin" panose="00000400000000000000" pitchFamily="2" charset="-78"/>
              </a:rPr>
              <a:t> قرار بگیرد.</a:t>
            </a:r>
          </a:p>
          <a:p>
            <a:pPr marL="457200" indent="-457200" algn="just" rtl="1">
              <a:lnSpc>
                <a:spcPct val="150000"/>
              </a:lnSpc>
              <a:buFont typeface="Wingdings" panose="05000000000000000000" pitchFamily="2" charset="2"/>
              <a:buChar char="Ø"/>
            </a:pPr>
            <a:r>
              <a:rPr lang="fa-IR" sz="2800" dirty="0">
                <a:cs typeface="B Nazanin" panose="00000400000000000000" pitchFamily="2" charset="-78"/>
              </a:rPr>
              <a:t>سوماً، در زمانی که وسایل نقلیه به تقاطع می‌رسند، این مدل شامل چهار تا استراتژی می‌باشد ( </a:t>
            </a:r>
            <a:r>
              <a:rPr lang="en-US" sz="2800" dirty="0">
                <a:cs typeface="B Nazanin" panose="00000400000000000000" pitchFamily="2" charset="-78"/>
              </a:rPr>
              <a:t>I</a:t>
            </a:r>
            <a:r>
              <a:rPr lang="fa-IR" sz="2800" dirty="0">
                <a:cs typeface="B Nazanin" panose="00000400000000000000" pitchFamily="2" charset="-78"/>
              </a:rPr>
              <a:t>، </a:t>
            </a:r>
            <a:r>
              <a:rPr lang="en-US" sz="2800" dirty="0">
                <a:cs typeface="B Nazanin" panose="00000400000000000000" pitchFamily="2" charset="-78"/>
              </a:rPr>
              <a:t>II</a:t>
            </a:r>
            <a:r>
              <a:rPr lang="fa-IR" sz="2800" dirty="0">
                <a:cs typeface="B Nazanin" panose="00000400000000000000" pitchFamily="2" charset="-78"/>
              </a:rPr>
              <a:t>، </a:t>
            </a:r>
            <a:r>
              <a:rPr lang="en-US" sz="2800" dirty="0">
                <a:cs typeface="B Nazanin" panose="00000400000000000000" pitchFamily="2" charset="-78"/>
              </a:rPr>
              <a:t>III</a:t>
            </a:r>
            <a:r>
              <a:rPr lang="fa-IR" sz="2800" dirty="0">
                <a:cs typeface="B Nazanin" panose="00000400000000000000" pitchFamily="2" charset="-78"/>
              </a:rPr>
              <a:t> و </a:t>
            </a:r>
            <a:r>
              <a:rPr lang="en-US" sz="2800" dirty="0">
                <a:cs typeface="B Nazanin" panose="00000400000000000000" pitchFamily="2" charset="-78"/>
              </a:rPr>
              <a:t>IV</a:t>
            </a:r>
            <a:r>
              <a:rPr lang="fa-IR" sz="2800" dirty="0">
                <a:cs typeface="B Nazanin" panose="00000400000000000000" pitchFamily="2" charset="-78"/>
              </a:rPr>
              <a:t>). نزدیک‌ترین وسایل نقلیه به تقاطع به عنوان </a:t>
            </a:r>
            <a:r>
              <a:rPr lang="en-US" sz="2800" dirty="0">
                <a:cs typeface="B Nazanin" panose="00000400000000000000" pitchFamily="2" charset="-78"/>
              </a:rPr>
              <a:t>c1</a:t>
            </a:r>
            <a:r>
              <a:rPr lang="fa-IR" sz="2800" dirty="0">
                <a:cs typeface="B Nazanin" panose="00000400000000000000" pitchFamily="2" charset="-78"/>
              </a:rPr>
              <a:t> و </a:t>
            </a:r>
            <a:r>
              <a:rPr lang="en-US" sz="2800" dirty="0">
                <a:cs typeface="B Nazanin" panose="00000400000000000000" pitchFamily="2" charset="-78"/>
              </a:rPr>
              <a:t>c2 </a:t>
            </a:r>
            <a:r>
              <a:rPr lang="fa-IR" sz="2800" dirty="0" smtClean="0">
                <a:cs typeface="B Nazanin" panose="00000400000000000000" pitchFamily="2" charset="-78"/>
              </a:rPr>
              <a:t> شناسایی </a:t>
            </a:r>
            <a:r>
              <a:rPr lang="fa-IR" sz="2800" dirty="0">
                <a:cs typeface="B Nazanin" panose="00000400000000000000" pitchFamily="2" charset="-78"/>
              </a:rPr>
              <a:t>شده‌اند (به ترتیب، در جاده یک و جاده دور </a:t>
            </a:r>
            <a:r>
              <a:rPr lang="fa-IR" sz="2800" dirty="0" smtClean="0">
                <a:cs typeface="B Nazanin" panose="00000400000000000000" pitchFamily="2" charset="-78"/>
              </a:rPr>
              <a:t>).</a:t>
            </a:r>
            <a:endParaRPr lang="en-AU"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17</a:t>
            </a:r>
            <a:r>
              <a:rPr lang="en-US" sz="2400" dirty="0" smtClean="0"/>
              <a:t>/</a:t>
            </a:r>
            <a:r>
              <a:rPr lang="fa-IR" sz="2400" dirty="0" smtClean="0"/>
              <a:t>42</a:t>
            </a:r>
            <a:endParaRPr lang="en-US" dirty="0"/>
          </a:p>
        </p:txBody>
      </p:sp>
    </p:spTree>
    <p:extLst>
      <p:ext uri="{BB962C8B-B14F-4D97-AF65-F5344CB8AC3E}">
        <p14:creationId xmlns:p14="http://schemas.microsoft.com/office/powerpoint/2010/main" val="376146571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307</Words>
  <Application>Microsoft Office PowerPoint</Application>
  <PresentationFormat>On-screen Show (4:3)</PresentationFormat>
  <Paragraphs>37</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2017-06-10T03:15:19Z</dcterms:modified>
</cp:coreProperties>
</file>