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تخصیص منابع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عددی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پس زمینه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5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پس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745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تخصیص منابع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عددی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یک کارخانه دارای 15 دپارتمان می باشد : </a:t>
            </a:r>
            <a:r>
              <a:rPr lang="en-US" sz="2800" dirty="0">
                <a:cs typeface="B Nazanin" panose="00000400000000000000" pitchFamily="2" charset="-78"/>
              </a:rPr>
              <a:t>A ، B ، .....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D </a:t>
            </a:r>
            <a:r>
              <a:rPr lang="fa-IR" sz="2800" dirty="0" smtClean="0">
                <a:cs typeface="B Nazanin" panose="00000400000000000000" pitchFamily="2" charset="-78"/>
              </a:rPr>
              <a:t> این </a:t>
            </a:r>
            <a:r>
              <a:rPr lang="fa-IR" sz="2800" dirty="0">
                <a:cs typeface="B Nazanin" panose="00000400000000000000" pitchFamily="2" charset="-78"/>
              </a:rPr>
              <a:t>دپارتمان ها نوع یکسان ولی مقدار متفاوت از مواد خام را برای تولید محصول استفاده می </a:t>
            </a:r>
            <a:r>
              <a:rPr lang="fa-IR" sz="2800" dirty="0" smtClean="0">
                <a:cs typeface="B Nazanin" panose="00000400000000000000" pitchFamily="2" charset="-78"/>
              </a:rPr>
              <a:t>کنند. </a:t>
            </a:r>
            <a:r>
              <a:rPr lang="fa-IR" sz="2800" dirty="0">
                <a:cs typeface="B Nazanin" panose="00000400000000000000" pitchFamily="2" charset="-78"/>
              </a:rPr>
              <a:t>در اینجا </a:t>
            </a:r>
            <a:r>
              <a:rPr lang="fa-IR" sz="2800" u="sng" dirty="0">
                <a:cs typeface="B Nazanin" panose="00000400000000000000" pitchFamily="2" charset="-78"/>
              </a:rPr>
              <a:t>ورودی</a:t>
            </a:r>
            <a:r>
              <a:rPr lang="fa-IR" sz="2800" dirty="0">
                <a:cs typeface="B Nazanin" panose="00000400000000000000" pitchFamily="2" charset="-78"/>
              </a:rPr>
              <a:t> مقدار مواد خامی که هر دپارتمان استفاده کرده است ( هر 100 کیلوگرم یک واحد) و </a:t>
            </a:r>
            <a:r>
              <a:rPr lang="fa-IR" sz="2800" u="sng" dirty="0">
                <a:cs typeface="B Nazanin" panose="00000400000000000000" pitchFamily="2" charset="-78"/>
              </a:rPr>
              <a:t>خروجی</a:t>
            </a:r>
            <a:r>
              <a:rPr lang="fa-IR" sz="2800" dirty="0">
                <a:cs typeface="B Nazanin" panose="00000400000000000000" pitchFamily="2" charset="-78"/>
              </a:rPr>
              <a:t> تعداد محصولی که هر دپارتمان تولید کرده است را نشان می دهد ( هر 100 عدد یک واحد</a:t>
            </a:r>
            <a:r>
              <a:rPr lang="fa-IR" sz="2800" dirty="0" smtClean="0">
                <a:cs typeface="B Nazanin" panose="00000400000000000000" pitchFamily="2" charset="-78"/>
              </a:rPr>
              <a:t>). </a:t>
            </a:r>
            <a:r>
              <a:rPr lang="fa-IR" sz="2800" dirty="0">
                <a:cs typeface="B Nazanin" panose="00000400000000000000" pitchFamily="2" charset="-78"/>
              </a:rPr>
              <a:t>اگر کارخانه 100000 کیلوگرم مواد خام اضافی بخرد چگونه باید تصمیم گیرنده آن را به 15 دپارتمان تخصیص دهد؟ این مساله با 15</a:t>
            </a:r>
            <a:r>
              <a:rPr lang="en-US" sz="2800" dirty="0" err="1">
                <a:cs typeface="B Nazanin" panose="00000400000000000000" pitchFamily="2" charset="-78"/>
              </a:rPr>
              <a:t>Dmu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یک </a:t>
            </a:r>
            <a:r>
              <a:rPr lang="fa-IR" sz="2800" dirty="0">
                <a:cs typeface="B Nazanin" panose="00000400000000000000" pitchFamily="2" charset="-78"/>
              </a:rPr>
              <a:t>مسئله  تک ورودی و تک خروجی می باشد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پس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57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تخصیص منابع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عددی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توجه به مکانیسم تخصیص منبع آب زمان واقعی در (2) ، مدلهای </a:t>
            </a:r>
            <a:r>
              <a:rPr lang="en-US" sz="2800" dirty="0">
                <a:cs typeface="B Nazanin" panose="00000400000000000000" pitchFamily="2" charset="-78"/>
              </a:rPr>
              <a:t>DEA </a:t>
            </a:r>
            <a:r>
              <a:rPr lang="fa-IR" sz="2800" dirty="0">
                <a:cs typeface="B Nazanin" panose="00000400000000000000" pitchFamily="2" charset="-78"/>
              </a:rPr>
              <a:t> را برای محاسبه کار این و نوع </a:t>
            </a:r>
            <a:r>
              <a:rPr lang="en-US" sz="2800" dirty="0" smtClean="0">
                <a:cs typeface="B Nazanin" panose="00000400000000000000" pitchFamily="2" charset="-78"/>
              </a:rPr>
              <a:t>RTS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15</a:t>
            </a:r>
            <a:r>
              <a:rPr lang="en-US" sz="2800" baseline="-25000" dirty="0">
                <a:cs typeface="B Nazanin" panose="00000400000000000000" pitchFamily="2" charset="-78"/>
              </a:rPr>
              <a:t>Dmu </a:t>
            </a:r>
            <a:r>
              <a:rPr lang="fa-IR" sz="2800" dirty="0">
                <a:cs typeface="B Nazanin" panose="00000400000000000000" pitchFamily="2" charset="-78"/>
              </a:rPr>
              <a:t> استفاده می کنیم ( در اینجا از کارایی </a:t>
            </a:r>
            <a:r>
              <a:rPr lang="en-US" sz="2800" dirty="0">
                <a:cs typeface="B Nazanin" panose="00000400000000000000" pitchFamily="2" charset="-78"/>
              </a:rPr>
              <a:t>CCR</a:t>
            </a:r>
            <a:r>
              <a:rPr lang="fa-IR" sz="2800" dirty="0">
                <a:cs typeface="B Nazanin" panose="00000400000000000000" pitchFamily="2" charset="-78"/>
              </a:rPr>
              <a:t> استفاده می </a:t>
            </a:r>
            <a:r>
              <a:rPr lang="fa-IR" sz="2800" dirty="0" smtClean="0">
                <a:cs typeface="B Nazanin" panose="00000400000000000000" pitchFamily="2" charset="-78"/>
              </a:rPr>
              <a:t>کنیم) و </a:t>
            </a:r>
            <a:r>
              <a:rPr lang="fa-IR" sz="2800" dirty="0">
                <a:cs typeface="B Nazanin" panose="00000400000000000000" pitchFamily="2" charset="-78"/>
              </a:rPr>
              <a:t>متعاقباً مجموعه امکانات تولید می تواند به این 4 نوع تقسیم گردد ( نمودار </a:t>
            </a:r>
            <a:r>
              <a:rPr lang="fa-IR" sz="2800" dirty="0" smtClean="0">
                <a:cs typeface="B Nazanin" panose="00000400000000000000" pitchFamily="2" charset="-78"/>
              </a:rPr>
              <a:t>1) </a:t>
            </a:r>
            <a:r>
              <a:rPr lang="fa-IR" sz="2800" dirty="0">
                <a:cs typeface="B Nazanin" panose="00000400000000000000" pitchFamily="2" charset="-78"/>
              </a:rPr>
              <a:t>که وزنها به شکل زیر تعیین می شوند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جدول </a:t>
            </a:r>
            <a:r>
              <a:rPr lang="fa-IR" sz="2800" dirty="0" smtClean="0">
                <a:cs typeface="B Nazanin" panose="00000400000000000000" pitchFamily="2" charset="-78"/>
              </a:rPr>
              <a:t>1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821471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پس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1865317" y="3584864"/>
            <a:ext cx="5193219" cy="85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02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تخصیص منابع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مثال عددی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نمودار 1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پس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2240828" y="300128"/>
            <a:ext cx="5159375" cy="393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7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2017-06-10T08:56:04Z</dcterms:modified>
</cp:coreProperties>
</file>