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تکنیک پردازش</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پایگاه داده</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آزمایش</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چهارم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پایگاه داده</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21</a:t>
            </a:r>
            <a:r>
              <a:rPr lang="en-US" sz="2400" dirty="0" smtClean="0"/>
              <a:t>/</a:t>
            </a:r>
            <a:r>
              <a:rPr lang="fa-IR" sz="2400" dirty="0" smtClean="0"/>
              <a:t>35</a:t>
            </a:r>
            <a:endParaRPr lang="en-US" dirty="0"/>
          </a:p>
        </p:txBody>
      </p:sp>
    </p:spTree>
    <p:extLst>
      <p:ext uri="{BB962C8B-B14F-4D97-AF65-F5344CB8AC3E}">
        <p14:creationId xmlns:p14="http://schemas.microsoft.com/office/powerpoint/2010/main" val="59014321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تکنیک پردازش</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پایگاه داده</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آزمایش</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E"/>
            </a:pPr>
            <a:r>
              <a:rPr lang="fa-IR" sz="2800" dirty="0">
                <a:cs typeface="B Nazanin" panose="00000400000000000000" pitchFamily="2" charset="-78"/>
              </a:rPr>
              <a:t>به منظور ذخیره اطلاعات حاصل از تحلیل تشخیص و آشکارسازی آگلوتیناسیون اجرا شده از طریق تکنیک های پردازش تصویر و نتیجه الگوریتم رده بندی (گروه خونی)، پایگاه داده ای ساخته شد. پایگاه داده ساخته شده قادر به ذخیره تصاویر گرفته شده و بکاررفته در تکنیک های پردازش تصویر (هر تصویر حاوی چهار نمونه خونی و معرف می باشد)، انحراف معیار محاسبه شده در هر چهار نمونه تصویر، نتیجه بر مبنای ارزش انحراف معیار بدست آمده برای هر یک از نمونه هاو نتیجه نهایی بدست آمده با الگوریتم رده بندی می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a:t>
            </a:r>
            <a:r>
              <a:rPr lang="en-US" sz="2400" dirty="0" smtClean="0"/>
              <a:t>/</a:t>
            </a:r>
            <a:r>
              <a:rPr lang="fa-IR" sz="2400" dirty="0" smtClean="0"/>
              <a:t>35</a:t>
            </a:r>
            <a:endParaRPr lang="en-US" dirty="0"/>
          </a:p>
        </p:txBody>
      </p:sp>
    </p:spTree>
    <p:extLst>
      <p:ext uri="{BB962C8B-B14F-4D97-AF65-F5344CB8AC3E}">
        <p14:creationId xmlns:p14="http://schemas.microsoft.com/office/powerpoint/2010/main" val="93328969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تکنیک پردازش</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پایگاه داده</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آزمایش</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E"/>
            </a:pPr>
            <a:r>
              <a:rPr lang="fa-IR" sz="2800" dirty="0">
                <a:cs typeface="B Nazanin" panose="00000400000000000000" pitchFamily="2" charset="-78"/>
              </a:rPr>
              <a:t>پایگاه داده </a:t>
            </a:r>
            <a:r>
              <a:rPr lang="fa-IR" sz="2800" dirty="0" smtClean="0">
                <a:cs typeface="B Nazanin" panose="00000400000000000000" pitchFamily="2" charset="-78"/>
              </a:rPr>
              <a:t>با</a:t>
            </a:r>
            <a:r>
              <a:rPr lang="en-US" sz="2800" dirty="0" smtClean="0">
                <a:cs typeface="B Nazanin" panose="00000400000000000000" pitchFamily="2" charset="-78"/>
              </a:rPr>
              <a:t>Microsoft </a:t>
            </a:r>
            <a:r>
              <a:rPr lang="en-US" sz="2800" dirty="0">
                <a:cs typeface="B Nazanin" panose="00000400000000000000" pitchFamily="2" charset="-78"/>
              </a:rPr>
              <a:t>Office Access </a:t>
            </a:r>
            <a:r>
              <a:rPr lang="en-US" sz="2800" dirty="0" smtClean="0">
                <a:cs typeface="B Nazanin" panose="00000400000000000000" pitchFamily="2" charset="-78"/>
              </a:rPr>
              <a:t>2007 </a:t>
            </a:r>
            <a:r>
              <a:rPr lang="fa-IR" sz="2800" dirty="0" smtClean="0">
                <a:cs typeface="B Nazanin" panose="00000400000000000000" pitchFamily="2" charset="-78"/>
              </a:rPr>
              <a:t> توسعه </a:t>
            </a:r>
            <a:r>
              <a:rPr lang="fa-IR" sz="2800" dirty="0">
                <a:cs typeface="B Nazanin" panose="00000400000000000000" pitchFamily="2" charset="-78"/>
              </a:rPr>
              <a:t>یافت. نرم افزار توسعه یافته این امکان را فراهم می آورد که  یک تصویر گرفته شده توسط </a:t>
            </a:r>
            <a:r>
              <a:rPr lang="fa-IR" sz="2800" dirty="0" smtClean="0">
                <a:cs typeface="B Nazanin" panose="00000400000000000000" pitchFamily="2" charset="-78"/>
              </a:rPr>
              <a:t>دوربین</a:t>
            </a:r>
            <a:r>
              <a:rPr lang="en-US" sz="2800" dirty="0" smtClean="0">
                <a:cs typeface="B Nazanin" panose="00000400000000000000" pitchFamily="2" charset="-78"/>
              </a:rPr>
              <a:t>CCD </a:t>
            </a:r>
            <a:r>
              <a:rPr lang="fa-IR" sz="2800" dirty="0" smtClean="0">
                <a:cs typeface="B Nazanin" panose="00000400000000000000" pitchFamily="2" charset="-78"/>
              </a:rPr>
              <a:t> رخداد </a:t>
            </a:r>
            <a:r>
              <a:rPr lang="fa-IR" sz="2800" dirty="0">
                <a:cs typeface="B Nazanin" panose="00000400000000000000" pitchFamily="2" charset="-78"/>
              </a:rPr>
              <a:t>آگلوتیناسیون را از طریق تکنیک های پردازش تصویر توسعه یافته برای تعیین رخداد آگلوتیناسیون ، تشخیص دهد. ثانیاً، امکان تعیین گروه خونی بیمار از طریق الگوریتم رده بندی توسعه یافته را فراهم می آورد. بالاخره، امکان ذخیره اطلاعات در پایگاه داده ساخته شده را فراهم می آورد.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23</a:t>
            </a:r>
            <a:r>
              <a:rPr lang="en-US" sz="2400" dirty="0" smtClean="0"/>
              <a:t>/</a:t>
            </a:r>
            <a:r>
              <a:rPr lang="fa-IR" sz="2400" dirty="0" smtClean="0"/>
              <a:t>35</a:t>
            </a:r>
            <a:endParaRPr lang="en-US" dirty="0"/>
          </a:p>
        </p:txBody>
      </p:sp>
    </p:spTree>
    <p:extLst>
      <p:ext uri="{BB962C8B-B14F-4D97-AF65-F5344CB8AC3E}">
        <p14:creationId xmlns:p14="http://schemas.microsoft.com/office/powerpoint/2010/main" val="323934277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تکنیک پردازش</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پایگاه داده</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آزمایش</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b">
            <a:noAutofit/>
          </a:bodyPr>
          <a:lstStyle/>
          <a:p>
            <a:pPr algn="ctr" rtl="1">
              <a:lnSpc>
                <a:spcPct val="150000"/>
              </a:lnSpc>
            </a:pPr>
            <a:r>
              <a:rPr lang="fa-IR" sz="2800" dirty="0">
                <a:cs typeface="B Nazanin" panose="00000400000000000000" pitchFamily="2" charset="-78"/>
              </a:rPr>
              <a:t>شکل 11. سیستم توسعه یافته</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24</a:t>
            </a:r>
            <a:r>
              <a:rPr lang="en-US" sz="2400" dirty="0" smtClean="0"/>
              <a:t>/</a:t>
            </a:r>
            <a:r>
              <a:rPr lang="fa-IR" sz="2400" dirty="0" smtClean="0"/>
              <a:t>35</a:t>
            </a:r>
            <a:endParaRPr lang="en-US" dirty="0"/>
          </a:p>
        </p:txBody>
      </p:sp>
      <p:pic>
        <p:nvPicPr>
          <p:cNvPr id="25" name="Picture 24"/>
          <p:cNvPicPr/>
          <p:nvPr/>
        </p:nvPicPr>
        <p:blipFill>
          <a:blip r:embed="rId2">
            <a:extLst>
              <a:ext uri="{28A0092B-C50C-407E-A947-70E740481C1C}">
                <a14:useLocalDpi xmlns:a14="http://schemas.microsoft.com/office/drawing/2010/main" val="0"/>
              </a:ext>
            </a:extLst>
          </a:blip>
          <a:srcRect/>
          <a:stretch>
            <a:fillRect/>
          </a:stretch>
        </p:blipFill>
        <p:spPr bwMode="auto">
          <a:xfrm>
            <a:off x="2331830" y="814416"/>
            <a:ext cx="4696959" cy="3165302"/>
          </a:xfrm>
          <a:prstGeom prst="rect">
            <a:avLst/>
          </a:prstGeom>
          <a:noFill/>
          <a:ln>
            <a:noFill/>
          </a:ln>
        </p:spPr>
      </p:pic>
    </p:spTree>
    <p:extLst>
      <p:ext uri="{BB962C8B-B14F-4D97-AF65-F5344CB8AC3E}">
        <p14:creationId xmlns:p14="http://schemas.microsoft.com/office/powerpoint/2010/main" val="260732781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241</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2017-05-29T07:26:10Z</dcterms:modified>
</cp:coreProperties>
</file>