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سیستم </a:t>
            </a:r>
            <a:r>
              <a:rPr lang="en-AU" sz="2200" dirty="0">
                <a:solidFill>
                  <a:schemeClr val="bg1"/>
                </a:solidFill>
                <a:cs typeface="B Nazanin" panose="00000400000000000000" pitchFamily="2" charset="-78"/>
              </a:rPr>
              <a:t>RL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نتایج آزمایش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بحث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15585" y="168441"/>
                <a:ext cx="8652346" cy="5097923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algn="just" rtl="1">
                  <a:lnSpc>
                    <a:spcPct val="150000"/>
                  </a:lnSpc>
                </a:pPr>
                <a:r>
                  <a:rPr lang="fa-IR" sz="2800" b="1" u="sng" dirty="0">
                    <a:cs typeface="B Nazanin" panose="00000400000000000000" pitchFamily="2" charset="-78"/>
                  </a:rPr>
                  <a:t>تنها روشهای درست </a:t>
                </a:r>
                <a:endParaRPr lang="fa-IR" sz="2800" b="1" u="sng" dirty="0" smtClean="0">
                  <a:cs typeface="B Nazanin" panose="00000400000000000000" pitchFamily="2" charset="-78"/>
                </a:endParaRPr>
              </a:p>
              <a:p>
                <a:pPr marL="457200" indent="-457200" algn="just" rtl="1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fa-IR" sz="2800" dirty="0">
                    <a:cs typeface="B Nazanin" panose="00000400000000000000" pitchFamily="2" charset="-78"/>
                  </a:rPr>
                  <a:t>تابع جدولی معادل تقریب تابع خطی است که هر ویژگی متغیر بولی نظیر یک داده ورودی در جدول می باشد. در اینجا فقط بازیکنان هماهنگ شده و ثابت را باهم مقایسه می کنیم. میدان فوتبال </a:t>
                </a:r>
                <a:r>
                  <a:rPr lang="en-US" sz="2800" dirty="0">
                    <a:cs typeface="B Nazanin" panose="00000400000000000000" pitchFamily="2" charset="-78"/>
                  </a:rPr>
                  <a:t>6 × 4</a:t>
                </a:r>
                <a:r>
                  <a:rPr lang="ar-SA" sz="2800" dirty="0">
                    <a:cs typeface="B Nazanin" panose="00000400000000000000" pitchFamily="2" charset="-78"/>
                  </a:rPr>
                  <a:t> واحد بوده و بازیکنان </a:t>
                </a:r>
                <a:r>
                  <a:rPr lang="en-US" sz="2800" dirty="0">
                    <a:cs typeface="B Nazanin" panose="00000400000000000000" pitchFamily="2" charset="-78"/>
                  </a:rPr>
                  <a:t>RL</a:t>
                </a:r>
                <a:r>
                  <a:rPr lang="fa-IR" sz="2800" dirty="0">
                    <a:cs typeface="B Nazanin" panose="00000400000000000000" pitchFamily="2" charset="-78"/>
                  </a:rPr>
                  <a:t> دارای 2 بازیکن فوتبال در برابر 1 بازیکن برای هر تیپ حریف آماده می باشند. بازیکنان </a:t>
                </a:r>
                <a:r>
                  <a:rPr lang="en-US" sz="2800" dirty="0">
                    <a:cs typeface="B Nazanin" panose="00000400000000000000" pitchFamily="2" charset="-78"/>
                  </a:rPr>
                  <a:t>RL</a:t>
                </a:r>
                <a:r>
                  <a:rPr lang="fa-IR" sz="2800" dirty="0">
                    <a:cs typeface="B Nazanin" panose="00000400000000000000" pitchFamily="2" charset="-78"/>
                  </a:rPr>
                  <a:t> از سیاست های شبکه ای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ar-SA" sz="2800">
                        <a:latin typeface="Cambria Math" panose="02040503050406030204" pitchFamily="18" charset="0"/>
                      </a:rPr>
                      <m:t>ϵ</m:t>
                    </m:r>
                  </m:oMath>
                </a14:m>
                <a:r>
                  <a:rPr lang="ar-SA" sz="2800" dirty="0">
                    <a:cs typeface="B Nazanin" panose="00000400000000000000" pitchFamily="2" charset="-78"/>
                  </a:rPr>
                  <a:t> ، تنزیل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99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ar-SA" sz="2800" dirty="0">
                    <a:cs typeface="B Nazanin" panose="00000400000000000000" pitchFamily="2" charset="-78"/>
                  </a:rPr>
                  <a:t> با ثابت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ar-SA" sz="2800">
                        <a:latin typeface="Cambria Math" panose="02040503050406030204" pitchFamily="18" charset="0"/>
                      </a:rPr>
                      <m:t>ϵ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ar-SA" sz="2800" dirty="0">
                    <a:cs typeface="B Nazanin" panose="00000400000000000000" pitchFamily="2" charset="-78"/>
                  </a:rPr>
                  <a:t> و اندازه پله ثابت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ar-SA" sz="2800" dirty="0">
                    <a:cs typeface="B Nazanin" panose="00000400000000000000" pitchFamily="2" charset="-78"/>
                  </a:rPr>
                  <a:t> استفاده کردند.</a:t>
                </a:r>
                <a:endParaRPr lang="fa-IR" sz="2800" dirty="0" smtClean="0">
                  <a:cs typeface="B Nazanin" panose="00000400000000000000" pitchFamily="2" charset="-78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85" y="168441"/>
                <a:ext cx="8652346" cy="5097923"/>
              </a:xfrm>
              <a:prstGeom prst="rect">
                <a:avLst/>
              </a:prstGeom>
              <a:blipFill rotWithShape="0">
                <a:blip r:embed="rId2"/>
                <a:stretch>
                  <a:fillRect l="-2537" r="-1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29</a:t>
            </a:r>
            <a:r>
              <a:rPr lang="en-US" sz="2400" dirty="0" smtClean="0"/>
              <a:t>/</a:t>
            </a:r>
            <a:r>
              <a:rPr lang="fa-IR" sz="2400" dirty="0" smtClean="0"/>
              <a:t>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58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سیستم </a:t>
            </a:r>
            <a:r>
              <a:rPr lang="en-AU" sz="2200" dirty="0">
                <a:solidFill>
                  <a:schemeClr val="bg1"/>
                </a:solidFill>
                <a:cs typeface="B Nazanin" panose="00000400000000000000" pitchFamily="2" charset="-78"/>
              </a:rPr>
              <a:t>RL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نتایج آزمایش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بحث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800" dirty="0" smtClean="0">
                <a:cs typeface="B Nazanin" panose="00000400000000000000" pitchFamily="2" charset="-78"/>
              </a:rPr>
              <a:t>بازیکن </a:t>
            </a:r>
            <a:r>
              <a:rPr lang="ar-SA" sz="2800" dirty="0">
                <a:cs typeface="B Nazanin" panose="00000400000000000000" pitchFamily="2" charset="-78"/>
              </a:rPr>
              <a:t>هماهنگ شده فقط از </a:t>
            </a:r>
            <a:r>
              <a:rPr lang="en-US" sz="2800" dirty="0">
                <a:cs typeface="B Nazanin" panose="00000400000000000000" pitchFamily="2" charset="-78"/>
              </a:rPr>
              <a:t>CC</a:t>
            </a:r>
            <a:r>
              <a:rPr lang="fa-IR" sz="2800" dirty="0">
                <a:cs typeface="B Nazanin" panose="00000400000000000000" pitchFamily="2" charset="-78"/>
              </a:rPr>
              <a:t> های جفتی و نه </a:t>
            </a:r>
            <a:r>
              <a:rPr lang="en-US" sz="2800" dirty="0">
                <a:cs typeface="B Nazanin" panose="00000400000000000000" pitchFamily="2" charset="-78"/>
              </a:rPr>
              <a:t>CC</a:t>
            </a:r>
            <a:r>
              <a:rPr lang="fa-IR" sz="2800" dirty="0">
                <a:cs typeface="B Nazanin" panose="00000400000000000000" pitchFamily="2" charset="-78"/>
              </a:rPr>
              <a:t> های واحد برای این آزمایش استفاده کرد. سطح بالای آن دارای 3 </a:t>
            </a:r>
            <a:r>
              <a:rPr lang="en-US" sz="2800" dirty="0">
                <a:cs typeface="B Nazanin" panose="00000400000000000000" pitchFamily="2" charset="-78"/>
              </a:rPr>
              <a:t>CC</a:t>
            </a:r>
            <a:r>
              <a:rPr lang="fa-IR" sz="2800" dirty="0">
                <a:cs typeface="B Nazanin" panose="00000400000000000000" pitchFamily="2" charset="-78"/>
              </a:rPr>
              <a:t> پویا می باشد که فضای عمل مشترک بالا به اندازه </a:t>
            </a:r>
            <a:r>
              <a:rPr lang="en-AU" sz="2800" dirty="0">
                <a:cs typeface="B Nazanin" panose="00000400000000000000" pitchFamily="2" charset="-78"/>
              </a:rPr>
              <a:t>2</a:t>
            </a:r>
            <a:r>
              <a:rPr lang="en-AU" sz="2800" baseline="30000" dirty="0">
                <a:cs typeface="B Nazanin" panose="00000400000000000000" pitchFamily="2" charset="-78"/>
              </a:rPr>
              <a:t>3</a:t>
            </a:r>
            <a:r>
              <a:rPr lang="ar-SA" sz="2800" dirty="0">
                <a:cs typeface="B Nazanin" panose="00000400000000000000" pitchFamily="2" charset="-78"/>
              </a:rPr>
              <a:t> حاصل می کند. با توابع جدولی، تعداد پارامترها برای یادگیری برای هر بازیکن </a:t>
            </a:r>
            <a:r>
              <a:rPr lang="en-US" sz="2800" dirty="0">
                <a:cs typeface="B Nazanin" panose="00000400000000000000" pitchFamily="2" charset="-78"/>
              </a:rPr>
              <a:t>RL</a:t>
            </a:r>
            <a:r>
              <a:rPr lang="fa-IR" sz="2800" dirty="0">
                <a:cs typeface="B Nazanin" panose="00000400000000000000" pitchFamily="2" charset="-78"/>
              </a:rPr>
              <a:t> بیش از 10000 می باشد. بنابراین آزمایشات را برای اپیزودهای زیادی اجرا می کنیم.</a:t>
            </a:r>
            <a:endParaRPr lang="en-AU" sz="2800" dirty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30</a:t>
            </a:r>
            <a:r>
              <a:rPr lang="en-US" sz="2400" dirty="0" smtClean="0"/>
              <a:t>/</a:t>
            </a:r>
            <a:r>
              <a:rPr lang="fa-IR" sz="2400" dirty="0" smtClean="0"/>
              <a:t>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24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سیستم </a:t>
            </a:r>
            <a:r>
              <a:rPr lang="en-AU" sz="2200" dirty="0">
                <a:solidFill>
                  <a:schemeClr val="bg1"/>
                </a:solidFill>
                <a:cs typeface="B Nazanin" panose="00000400000000000000" pitchFamily="2" charset="-78"/>
              </a:rPr>
              <a:t>RL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نتایج آزمایش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بحث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500" dirty="0" smtClean="0">
                <a:cs typeface="B Nazanin" panose="00000400000000000000" pitchFamily="2" charset="-78"/>
              </a:rPr>
              <a:t>  شکل </a:t>
            </a:r>
            <a:r>
              <a:rPr lang="fa-IR" sz="2500" dirty="0">
                <a:cs typeface="B Nazanin" panose="00000400000000000000" pitchFamily="2" charset="-78"/>
              </a:rPr>
              <a:t>4: نتایج فوتبال، هر قطعه به </a:t>
            </a:r>
            <a:r>
              <a:rPr lang="fa-IR" sz="2500" dirty="0" smtClean="0">
                <a:cs typeface="B Nazanin" panose="00000400000000000000" pitchFamily="2" charset="-78"/>
              </a:rPr>
              <a:t>طور</a:t>
            </a:r>
          </a:p>
          <a:p>
            <a:pPr algn="just" rtl="1">
              <a:lnSpc>
                <a:spcPct val="150000"/>
              </a:lnSpc>
            </a:pPr>
            <a:r>
              <a:rPr lang="fa-IR" sz="2500" dirty="0" smtClean="0">
                <a:cs typeface="B Nazanin" panose="00000400000000000000" pitchFamily="2" charset="-78"/>
              </a:rPr>
              <a:t> متوسط </a:t>
            </a:r>
            <a:r>
              <a:rPr lang="fa-IR" sz="2500" dirty="0">
                <a:cs typeface="B Nazanin" panose="00000400000000000000" pitchFamily="2" charset="-78"/>
              </a:rPr>
              <a:t>بیش از بار 10 اجرا می شود</a:t>
            </a:r>
            <a:endParaRPr lang="fa-IR" sz="25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31</a:t>
            </a:r>
            <a:r>
              <a:rPr lang="en-US" sz="2400" dirty="0" smtClean="0"/>
              <a:t>/</a:t>
            </a:r>
            <a:r>
              <a:rPr lang="fa-IR" sz="2400" dirty="0" smtClean="0"/>
              <a:t>40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207" y="243373"/>
            <a:ext cx="3510286" cy="52593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5119" y="243373"/>
            <a:ext cx="3545683" cy="297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516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سیستم </a:t>
            </a:r>
            <a:r>
              <a:rPr lang="en-AU" sz="2200" dirty="0">
                <a:solidFill>
                  <a:schemeClr val="bg1"/>
                </a:solidFill>
                <a:cs typeface="B Nazanin" panose="00000400000000000000" pitchFamily="2" charset="-78"/>
              </a:rPr>
              <a:t>RL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نتایج آزمایش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بحث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 smtClean="0">
                <a:cs typeface="B Nazanin" panose="00000400000000000000" pitchFamily="2" charset="-78"/>
              </a:rPr>
              <a:t>حوزه</a:t>
            </a:r>
            <a:r>
              <a:rPr lang="en-AU" sz="2800" b="1" u="sng" dirty="0" smtClean="0">
                <a:cs typeface="B Nazanin" panose="00000400000000000000" pitchFamily="2" charset="-78"/>
              </a:rPr>
              <a:t>RTS </a:t>
            </a:r>
            <a:r>
              <a:rPr lang="fa-IR" sz="2800" b="1" u="sng" dirty="0" smtClean="0">
                <a:cs typeface="B Nazanin" panose="00000400000000000000" pitchFamily="2" charset="-78"/>
              </a:rPr>
              <a:t> تاکتیکی </a:t>
            </a: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هدف در </a:t>
            </a:r>
            <a:r>
              <a:rPr lang="en-US" sz="2800" dirty="0">
                <a:cs typeface="B Nazanin" panose="00000400000000000000" pitchFamily="2" charset="-78"/>
              </a:rPr>
              <a:t>RTS</a:t>
            </a:r>
            <a:r>
              <a:rPr lang="fa-IR" sz="2800" dirty="0">
                <a:cs typeface="B Nazanin" panose="00000400000000000000" pitchFamily="2" charset="-78"/>
              </a:rPr>
              <a:t> تاکتیکی حذف تیم دشمنان دریایی در نقشه بر مبنای نقطه </a:t>
            </a:r>
            <a:r>
              <a:rPr lang="en-US" sz="2800" dirty="0">
                <a:cs typeface="B Nazanin" panose="00000400000000000000" pitchFamily="2" charset="-78"/>
              </a:rPr>
              <a:t>240 × 240</a:t>
            </a:r>
            <a:r>
              <a:rPr lang="ar-SA" sz="2800" dirty="0">
                <a:cs typeface="B Nazanin" panose="00000400000000000000" pitchFamily="2" charset="-78"/>
              </a:rPr>
              <a:t> می باشد. هر دریانورد یک نقطه برروی نقشه با شعاع ثابت و تعداد نقاط ضربه اشغال می کند. زمانی که نقاط ضربه اش به صفر می رسد، تخریب می شود. حوزه عمل دریایی از 8 جهت قطب نما ، یک عمل حمله برای هر دشمن احتمالی و بیکار تشکیل می شود. . اندازه فضای عمل حداقل 10</a:t>
            </a:r>
            <a:r>
              <a:rPr lang="ar-SA" sz="2800" baseline="30000" dirty="0">
                <a:cs typeface="B Nazanin" panose="00000400000000000000" pitchFamily="2" charset="-78"/>
              </a:rPr>
              <a:t>10</a:t>
            </a:r>
            <a:r>
              <a:rPr lang="ar-SA" sz="2800" dirty="0">
                <a:cs typeface="B Nazanin" panose="00000400000000000000" pitchFamily="2" charset="-78"/>
              </a:rPr>
              <a:t> می باشد، در حالیکه فضای حالت بزرگ از کلیه موقعیت ها و نقاط ضربه دریانوردان تشکیل می شود</a:t>
            </a:r>
            <a:r>
              <a:rPr lang="ar-SA" sz="2800" dirty="0" smtClean="0">
                <a:cs typeface="B Nazanin" panose="00000400000000000000" pitchFamily="2" charset="-78"/>
              </a:rPr>
              <a:t>.</a:t>
            </a:r>
            <a:endParaRPr lang="en-AU" sz="2800" dirty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32</a:t>
            </a:r>
            <a:r>
              <a:rPr lang="en-US" sz="2400" dirty="0" smtClean="0"/>
              <a:t>/</a:t>
            </a:r>
            <a:r>
              <a:rPr lang="fa-IR" sz="2400" dirty="0" smtClean="0"/>
              <a:t>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05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327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 Nazanin</vt:lpstr>
      <vt:lpstr>Calibri</vt:lpstr>
      <vt:lpstr>Calibri Light</vt:lpstr>
      <vt:lpstr>Cambria Math</vt:lpstr>
      <vt:lpstr>Wingdings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2017-05-17T07:19:01Z</dcterms:modified>
</cp:coreProperties>
</file>