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5/30/2017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5/30/2017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5/30/2017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5/30/2017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5/30/2017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5/30/2017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5/30/2017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مواد و 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 کتابخانه جدید اجزای بدست آمده از ترکیبات تحت </a:t>
            </a:r>
            <a:r>
              <a:rPr lang="fa-IR" sz="2800" b="1" u="sng" dirty="0" smtClean="0">
                <a:cs typeface="B Nazanin" panose="00000400000000000000" pitchFamily="2" charset="-78"/>
              </a:rPr>
              <a:t>تائید</a:t>
            </a:r>
            <a:r>
              <a:rPr lang="en-US" sz="2800" b="1" u="sng" dirty="0" smtClean="0">
                <a:cs typeface="B Nazanin" panose="00000400000000000000" pitchFamily="2" charset="-78"/>
              </a:rPr>
              <a:t>FDA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به منظور تولید ترکیبات جدید، </a:t>
            </a:r>
            <a:r>
              <a:rPr lang="en-US" sz="2800" dirty="0">
                <a:cs typeface="B Nazanin" panose="00000400000000000000" pitchFamily="2" charset="-78"/>
              </a:rPr>
              <a:t>AutoGrow</a:t>
            </a:r>
            <a:r>
              <a:rPr lang="ar-SA" sz="2800" dirty="0">
                <a:cs typeface="B Nazanin" panose="00000400000000000000" pitchFamily="2" charset="-78"/>
              </a:rPr>
              <a:t> کتابخانه جدیدی محتوی 37637 جزء تکراری به دست آمده از ترکیبات تحت تائید </a:t>
            </a:r>
            <a:r>
              <a:rPr lang="en-US" sz="2800" dirty="0">
                <a:cs typeface="B Nazanin" panose="00000400000000000000" pitchFamily="2" charset="-78"/>
              </a:rPr>
              <a:t>FDA</a:t>
            </a:r>
            <a:r>
              <a:rPr lang="fa-IR" sz="2800" dirty="0">
                <a:cs typeface="B Nazanin" panose="00000400000000000000" pitchFamily="2" charset="-78"/>
              </a:rPr>
              <a:t> با استفاده از نسخه داخلی به نام </a:t>
            </a:r>
            <a:r>
              <a:rPr lang="en-US" sz="2800" dirty="0">
                <a:cs typeface="B Nazanin" panose="00000400000000000000" pitchFamily="2" charset="-78"/>
              </a:rPr>
              <a:t>Fragmentizer</a:t>
            </a:r>
            <a:r>
              <a:rPr lang="fa-IR" sz="2800" dirty="0">
                <a:cs typeface="B Nazanin" panose="00000400000000000000" pitchFamily="2" charset="-78"/>
              </a:rPr>
              <a:t> راه اندازی نمود. به منظور راه اندازی این کتابخانه، ابتدا اسامی صدها ترکیب تحت تائید </a:t>
            </a:r>
            <a:r>
              <a:rPr lang="en-US" sz="2800" dirty="0">
                <a:cs typeface="B Nazanin" panose="00000400000000000000" pitchFamily="2" charset="-78"/>
              </a:rPr>
              <a:t>FDA</a:t>
            </a:r>
            <a:r>
              <a:rPr lang="fa-IR" sz="2800" dirty="0">
                <a:cs typeface="B Nazanin" panose="00000400000000000000" pitchFamily="2" charset="-78"/>
              </a:rPr>
              <a:t> را از طریق جستجوی </a:t>
            </a:r>
            <a:r>
              <a:rPr lang="en-US" sz="2800" dirty="0">
                <a:cs typeface="B Nazanin" panose="00000400000000000000" pitchFamily="2" charset="-78"/>
              </a:rPr>
              <a:t>Drugs@FDA</a:t>
            </a:r>
            <a:r>
              <a:rPr lang="ar-SA" sz="2800" dirty="0">
                <a:cs typeface="B Nazanin" panose="00000400000000000000" pitchFamily="2" charset="-78"/>
              </a:rPr>
              <a:t> به دست آورده و سپس آن را با لیست ارائه شده از سوی آزمایشگاه </a:t>
            </a:r>
            <a:r>
              <a:rPr lang="en-US" sz="2800" dirty="0">
                <a:cs typeface="B Nazanin" panose="00000400000000000000" pitchFamily="2" charset="-78"/>
              </a:rPr>
              <a:t>Maurizio Pellecchia</a:t>
            </a:r>
            <a:r>
              <a:rPr lang="ar-SA" sz="2800" dirty="0">
                <a:cs typeface="B Nazanin" panose="00000400000000000000" pitchFamily="2" charset="-78"/>
              </a:rPr>
              <a:t> تکمیل کردیم</a:t>
            </a:r>
            <a:r>
              <a:rPr lang="ar-SA" sz="2800" dirty="0" smtClean="0">
                <a:cs typeface="B Nazanin" panose="00000400000000000000" pitchFamily="2" charset="-78"/>
              </a:rPr>
              <a:t>.</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11</a:t>
            </a:r>
            <a:r>
              <a:rPr lang="en-US" sz="2400" dirty="0" smtClean="0"/>
              <a:t>/</a:t>
            </a:r>
            <a:r>
              <a:rPr lang="fa-IR" sz="2400" dirty="0" smtClean="0"/>
              <a:t>33</a:t>
            </a:r>
            <a:endParaRPr lang="en-US" dirty="0"/>
          </a:p>
        </p:txBody>
      </p:sp>
    </p:spTree>
    <p:extLst>
      <p:ext uri="{BB962C8B-B14F-4D97-AF65-F5344CB8AC3E}">
        <p14:creationId xmlns:p14="http://schemas.microsoft.com/office/powerpoint/2010/main" val="253133430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مواد و 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 مرحله پس از پردازش ترکیبات تولید شده با </a:t>
            </a:r>
            <a:r>
              <a:rPr lang="en-US" sz="2800" b="1" u="sng" dirty="0" smtClean="0">
                <a:cs typeface="B Nazanin" panose="00000400000000000000" pitchFamily="2" charset="-78"/>
              </a:rPr>
              <a:t>AutoGrow</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ar-SA" sz="2800" dirty="0">
                <a:cs typeface="B Nazanin" panose="00000400000000000000" pitchFamily="2" charset="-78"/>
              </a:rPr>
              <a:t>به علت استفاده از ورژن بتا </a:t>
            </a:r>
            <a:r>
              <a:rPr lang="en-US" sz="2800" dirty="0">
                <a:cs typeface="B Nazanin" panose="00000400000000000000" pitchFamily="2" charset="-78"/>
              </a:rPr>
              <a:t>AutoGrow</a:t>
            </a:r>
            <a:r>
              <a:rPr lang="ar-SA" sz="2800" dirty="0">
                <a:cs typeface="B Nazanin" panose="00000400000000000000" pitchFamily="2" charset="-78"/>
              </a:rPr>
              <a:t> برای تولید لیگاندها، به منظور تصحیح خطاهای ساختاری موقتی، لازم بود ترکیبات بیشتر پردازش شوند. 10 لیگاند برتر از هر سه دور </a:t>
            </a:r>
            <a:r>
              <a:rPr lang="ar-SA" sz="2800" dirty="0" smtClean="0">
                <a:cs typeface="B Nazanin" panose="00000400000000000000" pitchFamily="2" charset="-78"/>
              </a:rPr>
              <a:t>آزمایش</a:t>
            </a:r>
            <a:r>
              <a:rPr lang="en-US" sz="2800" dirty="0" err="1" smtClean="0">
                <a:cs typeface="B Nazanin" panose="00000400000000000000" pitchFamily="2" charset="-78"/>
              </a:rPr>
              <a:t>AutoGrow</a:t>
            </a:r>
            <a:r>
              <a:rPr lang="en-US" sz="2800" dirty="0" smtClean="0">
                <a:cs typeface="B Nazanin" panose="00000400000000000000" pitchFamily="2" charset="-78"/>
              </a:rPr>
              <a:t> </a:t>
            </a:r>
            <a:r>
              <a:rPr lang="fa-IR" sz="2800" dirty="0" smtClean="0">
                <a:cs typeface="B Nazanin" panose="00000400000000000000" pitchFamily="2" charset="-78"/>
              </a:rPr>
              <a:t> </a:t>
            </a:r>
            <a:r>
              <a:rPr lang="ar-SA" sz="2800" dirty="0" smtClean="0">
                <a:cs typeface="B Nazanin" panose="00000400000000000000" pitchFamily="2" charset="-78"/>
              </a:rPr>
              <a:t>به </a:t>
            </a:r>
            <a:r>
              <a:rPr lang="ar-SA" sz="2800" dirty="0">
                <a:cs typeface="B Nazanin" panose="00000400000000000000" pitchFamily="2" charset="-78"/>
              </a:rPr>
              <a:t>صورت بصری مورد بازبینی قرار گرفتند. وقتی دو جزء متمایز به هم خیلی نزدیک بودند، اجزاء مربوطه به منظور تشکیل حلقه باهم پیوند برقرار می کردند. وقتی به اشتباه دو جزء از طریق هیدروژن پیوند دهنده اضافه شدند، در صورت نیاز اتم های بیشتری حذف شدند</a:t>
            </a:r>
            <a:r>
              <a:rPr lang="ar-SA" sz="2800" dirty="0" smtClean="0">
                <a:cs typeface="B Nazanin" panose="00000400000000000000" pitchFamily="2" charset="-78"/>
              </a:rPr>
              <a:t>.</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12</a:t>
            </a:r>
            <a:r>
              <a:rPr lang="en-US" sz="2400" dirty="0" smtClean="0"/>
              <a:t>/</a:t>
            </a:r>
            <a:r>
              <a:rPr lang="fa-IR" sz="2400" dirty="0" smtClean="0"/>
              <a:t>33</a:t>
            </a:r>
            <a:endParaRPr lang="en-US" dirty="0"/>
          </a:p>
        </p:txBody>
      </p:sp>
    </p:spTree>
    <p:extLst>
      <p:ext uri="{BB962C8B-B14F-4D97-AF65-F5344CB8AC3E}">
        <p14:creationId xmlns:p14="http://schemas.microsoft.com/office/powerpoint/2010/main" val="262693818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مواد و 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به علاوه، تعدادی از اتم های سولفور نیز با بسیاری از اتم های هیدروژن پیوند برقرار کردند. آنها حذف شده یا در صورت لزوم با اتم های اکسیژن جابجا شدند.بعد از تصحیح، هر لیگاند 500 مرحله از کمینه سازی مختصاتی را در </a:t>
            </a:r>
            <a:r>
              <a:rPr lang="en-US" sz="2800" dirty="0">
                <a:cs typeface="B Nazanin" panose="00000400000000000000" pitchFamily="2" charset="-78"/>
              </a:rPr>
              <a:t>ICM (Molsoft)، </a:t>
            </a:r>
            <a:r>
              <a:rPr lang="fa-IR" sz="2800" dirty="0">
                <a:cs typeface="B Nazanin" panose="00000400000000000000" pitchFamily="2" charset="-78"/>
              </a:rPr>
              <a:t>یک برنامه داکنیگ و مدل سازی انجام داد، قبل از اینکه شباهت دارو مورد ارزیابی قرار بگیرد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13</a:t>
            </a:r>
            <a:r>
              <a:rPr lang="en-US" sz="2400" dirty="0" smtClean="0"/>
              <a:t>/</a:t>
            </a:r>
            <a:r>
              <a:rPr lang="fa-IR" sz="2400" dirty="0" smtClean="0"/>
              <a:t>33</a:t>
            </a:r>
            <a:endParaRPr lang="en-US" dirty="0"/>
          </a:p>
        </p:txBody>
      </p:sp>
    </p:spTree>
    <p:extLst>
      <p:ext uri="{BB962C8B-B14F-4D97-AF65-F5344CB8AC3E}">
        <p14:creationId xmlns:p14="http://schemas.microsoft.com/office/powerpoint/2010/main" val="401859810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مواد و 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 تغییر </a:t>
            </a:r>
            <a:r>
              <a:rPr lang="fa-IR" sz="2800" b="1" u="sng" dirty="0" smtClean="0">
                <a:cs typeface="B Nazanin" panose="00000400000000000000" pitchFamily="2" charset="-78"/>
              </a:rPr>
              <a:t>ترکیب</a:t>
            </a:r>
          </a:p>
          <a:p>
            <a:pPr marL="457200" indent="-457200" algn="just" rtl="1">
              <a:lnSpc>
                <a:spcPct val="150000"/>
              </a:lnSpc>
              <a:buFont typeface="Wingdings" panose="05000000000000000000" pitchFamily="2" charset="2"/>
              <a:buChar char="§"/>
            </a:pPr>
            <a:r>
              <a:rPr lang="ar-SA" sz="2800" dirty="0">
                <a:cs typeface="B Nazanin" panose="00000400000000000000" pitchFamily="2" charset="-78"/>
              </a:rPr>
              <a:t>لیگاند پیش بینی شده برتر هر سه دور آزمایش </a:t>
            </a:r>
            <a:r>
              <a:rPr lang="en-US" sz="2800" dirty="0">
                <a:cs typeface="B Nazanin" panose="00000400000000000000" pitchFamily="2" charset="-78"/>
              </a:rPr>
              <a:t>AutoGrow</a:t>
            </a:r>
            <a:r>
              <a:rPr lang="fa-IR" sz="2800" dirty="0">
                <a:cs typeface="B Nazanin" panose="00000400000000000000" pitchFamily="2" charset="-78"/>
              </a:rPr>
              <a:t> برای آزمایش بیشتر انتخاب گردید.هر سه لیگاند به همراه اعضای مجموعه نظیر با بهترین نمره در </a:t>
            </a:r>
            <a:r>
              <a:rPr lang="en-US" sz="2800" dirty="0">
                <a:cs typeface="B Nazanin" panose="00000400000000000000" pitchFamily="2" charset="-78"/>
              </a:rPr>
              <a:t>ICM (Molsoft)</a:t>
            </a:r>
            <a:r>
              <a:rPr lang="ar-SA" sz="2800" dirty="0">
                <a:cs typeface="B Nazanin" panose="00000400000000000000" pitchFamily="2" charset="-78"/>
              </a:rPr>
              <a:t> بارگذاری شده و سپس با استفاده از برنامه داکینگ </a:t>
            </a:r>
            <a:r>
              <a:rPr lang="en-US" sz="2800" dirty="0">
                <a:cs typeface="B Nazanin" panose="00000400000000000000" pitchFamily="2" charset="-78"/>
              </a:rPr>
              <a:t>ICM</a:t>
            </a:r>
            <a:r>
              <a:rPr lang="fa-IR" sz="2800" dirty="0">
                <a:cs typeface="B Nazanin" panose="00000400000000000000" pitchFamily="2" charset="-78"/>
              </a:rPr>
              <a:t>، </a:t>
            </a:r>
            <a:r>
              <a:rPr lang="en-US" sz="2800" dirty="0">
                <a:cs typeface="B Nazanin" panose="00000400000000000000" pitchFamily="2" charset="-78"/>
              </a:rPr>
              <a:t>(Molsoft</a:t>
            </a:r>
            <a:r>
              <a:rPr lang="en-US" sz="2800" dirty="0" smtClean="0">
                <a:cs typeface="B Nazanin" panose="00000400000000000000" pitchFamily="2" charset="-78"/>
              </a:rPr>
              <a:t>)</a:t>
            </a:r>
            <a:r>
              <a:rPr lang="fa-IR" sz="2800" dirty="0" smtClean="0">
                <a:cs typeface="B Nazanin" panose="00000400000000000000" pitchFamily="2" charset="-78"/>
              </a:rPr>
              <a:t> مجدداً </a:t>
            </a:r>
            <a:r>
              <a:rPr lang="fa-IR" sz="2800" dirty="0">
                <a:cs typeface="B Nazanin" panose="00000400000000000000" pitchFamily="2" charset="-78"/>
              </a:rPr>
              <a:t>بارگذاری شدند. داکینگ اولیه نمره مبنایی حاصل نمود که بعدها از آن برای قضاوت در مورد ارتقاء یا کاهش کشش و تمایل به پیوند به خاطر تغییرات اعمال شده استفاده گردید</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14</a:t>
            </a:r>
            <a:r>
              <a:rPr lang="en-US" sz="2400" dirty="0" smtClean="0"/>
              <a:t>/</a:t>
            </a:r>
            <a:r>
              <a:rPr lang="fa-IR" sz="2400" dirty="0" smtClean="0"/>
              <a:t>33</a:t>
            </a:r>
            <a:endParaRPr lang="en-US" dirty="0"/>
          </a:p>
        </p:txBody>
      </p:sp>
    </p:spTree>
    <p:extLst>
      <p:ext uri="{BB962C8B-B14F-4D97-AF65-F5344CB8AC3E}">
        <p14:creationId xmlns:p14="http://schemas.microsoft.com/office/powerpoint/2010/main" val="377935436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387</Words>
  <Application>Microsoft Office PowerPoint</Application>
  <PresentationFormat>On-screen Show (4:3)</PresentationFormat>
  <Paragraphs>35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2017-05-30T07:14:37Z</dcterms:modified>
</cp:coreProperties>
</file>