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5/25/2017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5/25/2017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علامتگذاری ها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SVM </a:t>
            </a:r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 چند خطی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تحلیل عملکرد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آزمایشات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r" rtl="1"/>
            <a:r>
              <a:rPr lang="fa-I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anose="00000400000000000000" pitchFamily="2" charset="-78"/>
              </a:rPr>
              <a:t>فصل سوم</a:t>
            </a:r>
          </a:p>
          <a:p>
            <a:pPr algn="ctr" rtl="1">
              <a:lnSpc>
                <a:spcPct val="150000"/>
              </a:lnSpc>
            </a:pPr>
            <a:r>
              <a:rPr lang="en-US" sz="5400" b="1" dirty="0" smtClean="0">
                <a:cs typeface="B Nazanin" panose="00000400000000000000" pitchFamily="2" charset="-78"/>
              </a:rPr>
              <a:t>SVM</a:t>
            </a:r>
            <a:r>
              <a:rPr lang="fa-IR" sz="5400" b="1" dirty="0" smtClean="0">
                <a:cs typeface="B Nazanin" panose="00000400000000000000" pitchFamily="2" charset="-78"/>
              </a:rPr>
              <a:t> </a:t>
            </a:r>
            <a:r>
              <a:rPr lang="fa-IR" sz="5400" b="1" dirty="0">
                <a:cs typeface="B Nazanin" panose="00000400000000000000" pitchFamily="2" charset="-78"/>
              </a:rPr>
              <a:t>چند خطی چند مرتبه ای 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14</a:t>
            </a:r>
            <a:r>
              <a:rPr lang="en-US" sz="2400" dirty="0" smtClean="0"/>
              <a:t>/</a:t>
            </a:r>
            <a:r>
              <a:rPr lang="fa-IR" sz="2400" dirty="0" smtClean="0"/>
              <a:t>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597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علامتگذاری ها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SVM </a:t>
            </a:r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 چند خطی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تحلیل عملکرد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آزمایشات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 رابطه بین </a:t>
            </a:r>
            <a:r>
              <a:rPr lang="en-US" sz="2800" b="1" u="sng" dirty="0">
                <a:cs typeface="B Nazanin" panose="00000400000000000000" pitchFamily="2" charset="-78"/>
              </a:rPr>
              <a:t>SVM </a:t>
            </a:r>
            <a:r>
              <a:rPr lang="fa-IR" sz="2800" b="1" u="sng" dirty="0" smtClean="0">
                <a:cs typeface="B Nazanin" panose="00000400000000000000" pitchFamily="2" charset="-78"/>
              </a:rPr>
              <a:t> و</a:t>
            </a:r>
            <a:r>
              <a:rPr lang="en-US" sz="2800" b="1" u="sng" dirty="0" smtClean="0">
                <a:cs typeface="B Nazanin" panose="00000400000000000000" pitchFamily="2" charset="-78"/>
              </a:rPr>
              <a:t>STM </a:t>
            </a:r>
            <a:endParaRPr lang="fa-IR" sz="2800" b="1" u="sng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از طریق مقایسه فرمول بندی </a:t>
            </a:r>
            <a:r>
              <a:rPr lang="en-US" sz="2800" dirty="0">
                <a:cs typeface="B Nazanin" panose="00000400000000000000" pitchFamily="2" charset="-78"/>
              </a:rPr>
              <a:t>SVM</a:t>
            </a:r>
            <a:r>
              <a:rPr lang="fa-IR" sz="2800" dirty="0">
                <a:cs typeface="B Nazanin" panose="00000400000000000000" pitchFamily="2" charset="-78"/>
              </a:rPr>
              <a:t> در معادله (3) با </a:t>
            </a:r>
            <a:r>
              <a:rPr lang="en-US" sz="2800" dirty="0">
                <a:cs typeface="B Nazanin" panose="00000400000000000000" pitchFamily="2" charset="-78"/>
              </a:rPr>
              <a:t>STM</a:t>
            </a:r>
            <a:r>
              <a:rPr lang="fa-IR" sz="2800" dirty="0">
                <a:cs typeface="B Nazanin" panose="00000400000000000000" pitchFamily="2" charset="-78"/>
              </a:rPr>
              <a:t> در معادله (4)، می دانیم که بردار تبدیل </a:t>
            </a:r>
            <a:r>
              <a:rPr lang="en-US" sz="2800" dirty="0">
                <a:cs typeface="B Nazanin" panose="00000400000000000000" pitchFamily="2" charset="-78"/>
              </a:rPr>
              <a:t>w</a:t>
            </a:r>
            <a:r>
              <a:rPr lang="fa-IR" sz="2800" dirty="0">
                <a:cs typeface="B Nazanin" panose="00000400000000000000" pitchFamily="2" charset="-78"/>
              </a:rPr>
              <a:t> در تابع هدف </a:t>
            </a:r>
            <a:r>
              <a:rPr lang="en-US" sz="2800" dirty="0">
                <a:cs typeface="B Nazanin" panose="00000400000000000000" pitchFamily="2" charset="-78"/>
              </a:rPr>
              <a:t>SVM</a:t>
            </a:r>
            <a:r>
              <a:rPr lang="fa-IR" sz="2800" dirty="0">
                <a:cs typeface="B Nazanin" panose="00000400000000000000" pitchFamily="2" charset="-78"/>
              </a:rPr>
              <a:t> ، مثل </a:t>
            </a:r>
            <a:r>
              <a:rPr lang="en-US" sz="2800" dirty="0">
                <a:cs typeface="B Nazanin" panose="00000400000000000000" pitchFamily="2" charset="-78"/>
              </a:rPr>
              <a:t>STM</a:t>
            </a:r>
            <a:r>
              <a:rPr lang="fa-IR" sz="2800" dirty="0">
                <a:cs typeface="B Nazanin" panose="00000400000000000000" pitchFamily="2" charset="-78"/>
              </a:rPr>
              <a:t> جای خود را به </a:t>
            </a:r>
            <a:r>
              <a:rPr lang="en-US" sz="2800" dirty="0">
                <a:cs typeface="B Nazanin" panose="00000400000000000000" pitchFamily="2" charset="-78"/>
              </a:rPr>
              <a:t>u⊗v</a:t>
            </a:r>
            <a:r>
              <a:rPr lang="ar-SA" sz="2800" dirty="0">
                <a:cs typeface="B Nazanin" panose="00000400000000000000" pitchFamily="2" charset="-78"/>
              </a:rPr>
              <a:t> داده است. </a:t>
            </a:r>
            <a:r>
              <a:rPr lang="ar-SA" sz="2800" dirty="0" smtClean="0">
                <a:cs typeface="B Nazanin" panose="00000400000000000000" pitchFamily="2" charset="-78"/>
              </a:rPr>
              <a:t>همچنین، </a:t>
            </a:r>
            <a:r>
              <a:rPr lang="ar-SA" sz="2800" dirty="0">
                <a:cs typeface="B Nazanin" panose="00000400000000000000" pitchFamily="2" charset="-78"/>
              </a:rPr>
              <a:t>محدودیت ها </a:t>
            </a:r>
            <a:r>
              <a:rPr lang="ar-SA" sz="2800" dirty="0" smtClean="0">
                <a:cs typeface="B Nazanin" panose="00000400000000000000" pitchFamily="2" charset="-78"/>
              </a:rPr>
              <a:t>از</a:t>
            </a:r>
            <a:r>
              <a:rPr lang="en-US" sz="2800" dirty="0" smtClean="0">
                <a:cs typeface="B Nazanin" panose="00000400000000000000" pitchFamily="2" charset="-78"/>
              </a:rPr>
              <a:t>y</a:t>
            </a:r>
            <a:r>
              <a:rPr lang="en-US" sz="2800" baseline="-25000" dirty="0" smtClean="0">
                <a:cs typeface="B Nazanin" panose="00000400000000000000" pitchFamily="2" charset="-78"/>
              </a:rPr>
              <a:t>i</a:t>
            </a:r>
            <a:r>
              <a:rPr lang="en-US" sz="2800" dirty="0" smtClean="0">
                <a:cs typeface="B Nazanin" panose="00000400000000000000" pitchFamily="2" charset="-78"/>
              </a:rPr>
              <a:t>(w</a:t>
            </a:r>
            <a:r>
              <a:rPr lang="en-US" sz="2800" baseline="30000" dirty="0" smtClean="0">
                <a:cs typeface="B Nazanin" panose="00000400000000000000" pitchFamily="2" charset="-78"/>
              </a:rPr>
              <a:t>T</a:t>
            </a:r>
            <a:r>
              <a:rPr lang="en-US" sz="2800" dirty="0" smtClean="0">
                <a:cs typeface="B Nazanin" panose="00000400000000000000" pitchFamily="2" charset="-78"/>
              </a:rPr>
              <a:t>x</a:t>
            </a:r>
            <a:r>
              <a:rPr lang="en-US" sz="2800" baseline="-25000" dirty="0" smtClean="0">
                <a:cs typeface="B Nazanin" panose="00000400000000000000" pitchFamily="2" charset="-78"/>
              </a:rPr>
              <a:t>i</a:t>
            </a:r>
            <a:r>
              <a:rPr lang="en-US" sz="2800" dirty="0" smtClean="0">
                <a:cs typeface="B Nazanin" panose="00000400000000000000" pitchFamily="2" charset="-78"/>
              </a:rPr>
              <a:t>+b</a:t>
            </a:r>
            <a:r>
              <a:rPr lang="en-US" sz="2800" dirty="0">
                <a:cs typeface="B Nazanin" panose="00000400000000000000" pitchFamily="2" charset="-78"/>
              </a:rPr>
              <a:t>)≥</a:t>
            </a:r>
            <a:r>
              <a:rPr lang="en-US" sz="2800" dirty="0" smtClean="0">
                <a:cs typeface="B Nazanin" panose="00000400000000000000" pitchFamily="2" charset="-78"/>
              </a:rPr>
              <a:t>1-ξ</a:t>
            </a:r>
            <a:r>
              <a:rPr lang="en-US" sz="2800" baseline="-25000" dirty="0" smtClean="0">
                <a:cs typeface="B Nazanin" panose="00000400000000000000" pitchFamily="2" charset="-78"/>
              </a:rPr>
              <a:t>i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به </a:t>
            </a:r>
            <a:r>
              <a:rPr lang="en-US" sz="2800" dirty="0">
                <a:cs typeface="B Nazanin" panose="00000400000000000000" pitchFamily="2" charset="-78"/>
              </a:rPr>
              <a:t>y</a:t>
            </a:r>
            <a:r>
              <a:rPr lang="en-US" sz="2800" baseline="-25000" dirty="0">
                <a:cs typeface="B Nazanin" panose="00000400000000000000" pitchFamily="2" charset="-78"/>
              </a:rPr>
              <a:t>i</a:t>
            </a:r>
            <a:r>
              <a:rPr lang="en-US" sz="2800" dirty="0">
                <a:cs typeface="B Nazanin" panose="00000400000000000000" pitchFamily="2" charset="-78"/>
              </a:rPr>
              <a:t>(u</a:t>
            </a:r>
            <a:r>
              <a:rPr lang="en-US" sz="2800" baseline="30000" dirty="0">
                <a:cs typeface="B Nazanin" panose="00000400000000000000" pitchFamily="2" charset="-78"/>
              </a:rPr>
              <a:t>T</a:t>
            </a:r>
            <a:r>
              <a:rPr lang="en-US" sz="2800" dirty="0">
                <a:cs typeface="B Nazanin" panose="00000400000000000000" pitchFamily="2" charset="-78"/>
              </a:rPr>
              <a:t>X</a:t>
            </a:r>
            <a:r>
              <a:rPr lang="en-US" sz="2800" baseline="-25000" dirty="0">
                <a:cs typeface="B Nazanin" panose="00000400000000000000" pitchFamily="2" charset="-78"/>
              </a:rPr>
              <a:t>i</a:t>
            </a:r>
            <a:r>
              <a:rPr lang="en-US" sz="2800" dirty="0">
                <a:cs typeface="B Nazanin" panose="00000400000000000000" pitchFamily="2" charset="-78"/>
              </a:rPr>
              <a:t>v + b)≥1-ξ</a:t>
            </a:r>
            <a:r>
              <a:rPr lang="en-US" sz="2800" baseline="-25000" dirty="0">
                <a:cs typeface="B Nazanin" panose="00000400000000000000" pitchFamily="2" charset="-78"/>
              </a:rPr>
              <a:t>i</a:t>
            </a:r>
            <a:r>
              <a:rPr lang="ar-SA" sz="2800" dirty="0">
                <a:cs typeface="B Nazanin" panose="00000400000000000000" pitchFamily="2" charset="-78"/>
              </a:rPr>
              <a:t> تغییر کرده اند. شایان توجه است </a:t>
            </a:r>
            <a:r>
              <a:rPr lang="ar-SA" sz="2800" dirty="0" smtClean="0">
                <a:cs typeface="B Nazanin" panose="00000400000000000000" pitchFamily="2" charset="-78"/>
              </a:rPr>
              <a:t>که</a:t>
            </a:r>
            <a:endParaRPr lang="fa-IR" sz="2800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a-IR" sz="2800" dirty="0" smtClean="0"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2800" dirty="0" smtClean="0">
                <a:cs typeface="B Nazanin" panose="00000400000000000000" pitchFamily="2" charset="-78"/>
              </a:rPr>
              <a:t>و</a:t>
            </a:r>
          </a:p>
          <a:p>
            <a:pPr algn="ctr" rtl="1">
              <a:lnSpc>
                <a:spcPct val="150000"/>
              </a:lnSpc>
            </a:pP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15</a:t>
            </a:r>
            <a:r>
              <a:rPr lang="en-US" sz="2400" dirty="0" smtClean="0"/>
              <a:t>/</a:t>
            </a:r>
            <a:r>
              <a:rPr lang="fa-IR" sz="2400" dirty="0" smtClean="0"/>
              <a:t>46</a:t>
            </a:r>
            <a:endParaRPr lang="en-US" dirty="0"/>
          </a:p>
        </p:txBody>
      </p:sp>
      <p:pic>
        <p:nvPicPr>
          <p:cNvPr id="25" name="Picture 24"/>
          <p:cNvPicPr/>
          <p:nvPr/>
        </p:nvPicPr>
        <p:blipFill>
          <a:blip r:embed="rId2"/>
          <a:stretch>
            <a:fillRect/>
          </a:stretch>
        </p:blipFill>
        <p:spPr>
          <a:xfrm>
            <a:off x="2317078" y="3453188"/>
            <a:ext cx="4404360" cy="699770"/>
          </a:xfrm>
          <a:prstGeom prst="rect">
            <a:avLst/>
          </a:prstGeom>
        </p:spPr>
      </p:pic>
      <p:pic>
        <p:nvPicPr>
          <p:cNvPr id="26" name="Picture 25"/>
          <p:cNvPicPr/>
          <p:nvPr/>
        </p:nvPicPr>
        <p:blipFill>
          <a:blip r:embed="rId3"/>
          <a:stretch>
            <a:fillRect/>
          </a:stretch>
        </p:blipFill>
        <p:spPr>
          <a:xfrm>
            <a:off x="2925876" y="4930339"/>
            <a:ext cx="321945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498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علامتگذاری ها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SVM </a:t>
            </a:r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 چند خطی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تحلیل عملکرد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آزمایشات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cs typeface="B Nazanin" panose="00000400000000000000" pitchFamily="2" charset="-78"/>
              </a:rPr>
              <a:t> </a:t>
            </a:r>
            <a:r>
              <a:rPr lang="ar-SA" sz="2800" dirty="0">
                <a:cs typeface="B Nazanin" panose="00000400000000000000" pitchFamily="2" charset="-78"/>
              </a:rPr>
              <a:t>برطبق قیاس فوق، هنگامی که از </a:t>
            </a:r>
            <a:r>
              <a:rPr lang="en-US" sz="2800" dirty="0">
                <a:cs typeface="B Nazanin" panose="00000400000000000000" pitchFamily="2" charset="-78"/>
              </a:rPr>
              <a:t>STM</a:t>
            </a:r>
            <a:r>
              <a:rPr lang="fa-IR" sz="2800" dirty="0">
                <a:cs typeface="B Nazanin" panose="00000400000000000000" pitchFamily="2" charset="-78"/>
              </a:rPr>
              <a:t> برای دسته بندی داده های ماتریس استفاده می کنیم، این کار معادل استفاده از </a:t>
            </a:r>
            <a:r>
              <a:rPr lang="en-US" sz="2800" dirty="0">
                <a:cs typeface="B Nazanin" panose="00000400000000000000" pitchFamily="2" charset="-78"/>
              </a:rPr>
              <a:t>SVM</a:t>
            </a:r>
            <a:r>
              <a:rPr lang="fa-IR" sz="2800" dirty="0">
                <a:cs typeface="B Nazanin" panose="00000400000000000000" pitchFamily="2" charset="-78"/>
              </a:rPr>
              <a:t> درخصوص برداری کردن داده های نظیر می باشد، مشروط به اینکه، محدودیت </a:t>
            </a:r>
            <a:r>
              <a:rPr lang="en-US" sz="2800" dirty="0">
                <a:cs typeface="B Nazanin" panose="00000400000000000000" pitchFamily="2" charset="-78"/>
              </a:rPr>
              <a:t>w = </a:t>
            </a:r>
            <a:r>
              <a:rPr lang="en-US" sz="2800" dirty="0" err="1">
                <a:cs typeface="B Nazanin" panose="00000400000000000000" pitchFamily="2" charset="-78"/>
              </a:rPr>
              <a:t>Vec</a:t>
            </a:r>
            <a:r>
              <a:rPr lang="en-US" sz="2800" dirty="0">
                <a:cs typeface="B Nazanin" panose="00000400000000000000" pitchFamily="2" charset="-78"/>
              </a:rPr>
              <a:t>(</a:t>
            </a:r>
            <a:r>
              <a:rPr lang="en-US" sz="2800" dirty="0" err="1">
                <a:cs typeface="B Nazanin" panose="00000400000000000000" pitchFamily="2" charset="-78"/>
              </a:rPr>
              <a:t>uv</a:t>
            </a:r>
            <a:r>
              <a:rPr lang="en-US" sz="2800" baseline="30000" dirty="0" err="1">
                <a:cs typeface="B Nazanin" panose="00000400000000000000" pitchFamily="2" charset="-78"/>
              </a:rPr>
              <a:t>T</a:t>
            </a:r>
            <a:r>
              <a:rPr lang="en-US" sz="2800" dirty="0">
                <a:cs typeface="B Nazanin" panose="00000400000000000000" pitchFamily="2" charset="-78"/>
              </a:rPr>
              <a:t> ) </a:t>
            </a:r>
            <a:r>
              <a:rPr lang="fa-IR" sz="2800" dirty="0" smtClean="0">
                <a:cs typeface="B Nazanin" panose="00000400000000000000" pitchFamily="2" charset="-78"/>
              </a:rPr>
              <a:t> </a:t>
            </a:r>
            <a:r>
              <a:rPr lang="ar-SA" sz="2800" dirty="0" smtClean="0">
                <a:cs typeface="B Nazanin" panose="00000400000000000000" pitchFamily="2" charset="-78"/>
              </a:rPr>
              <a:t>باشد</a:t>
            </a:r>
            <a:r>
              <a:rPr lang="ar-SA" sz="2800" dirty="0">
                <a:cs typeface="B Nazanin" panose="00000400000000000000" pitchFamily="2" charset="-78"/>
              </a:rPr>
              <a:t>.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16</a:t>
            </a:r>
            <a:r>
              <a:rPr lang="en-US" sz="2400" dirty="0" smtClean="0"/>
              <a:t>/</a:t>
            </a:r>
            <a:r>
              <a:rPr lang="fa-IR" sz="2400" dirty="0" smtClean="0"/>
              <a:t>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701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علامتگذاری ها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en-US" dirty="0" smtClean="0">
                <a:solidFill>
                  <a:schemeClr val="bg1"/>
                </a:solidFill>
                <a:cs typeface="B Nazanin" panose="00000400000000000000" pitchFamily="2" charset="-78"/>
              </a:rPr>
              <a:t>SVM </a:t>
            </a:r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 چند خطی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تحلیل عملکرد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آزمایشات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15585" y="168441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800" dirty="0">
                <a:cs typeface="B Nazanin" panose="00000400000000000000" pitchFamily="2" charset="-78"/>
              </a:rPr>
              <a:t>از طرف دیگر، در مقایسه </a:t>
            </a:r>
            <a:r>
              <a:rPr lang="fa-IR" sz="2800" dirty="0" smtClean="0">
                <a:cs typeface="B Nazanin" panose="00000400000000000000" pitchFamily="2" charset="-78"/>
              </a:rPr>
              <a:t>با</a:t>
            </a:r>
            <a:r>
              <a:rPr lang="en-US" sz="2800" dirty="0" smtClean="0">
                <a:cs typeface="B Nazanin" panose="00000400000000000000" pitchFamily="2" charset="-78"/>
              </a:rPr>
              <a:t>STM </a:t>
            </a:r>
            <a:r>
              <a:rPr lang="en-US" sz="2800" dirty="0">
                <a:cs typeface="B Nazanin" panose="00000400000000000000" pitchFamily="2" charset="-78"/>
              </a:rPr>
              <a:t>، </a:t>
            </a:r>
            <a:r>
              <a:rPr lang="en-US" sz="2800" dirty="0" smtClean="0">
                <a:cs typeface="B Nazanin" panose="00000400000000000000" pitchFamily="2" charset="-78"/>
              </a:rPr>
              <a:t>SVM</a:t>
            </a:r>
            <a:r>
              <a:rPr lang="fa-IR" sz="2800" dirty="0" smtClean="0">
                <a:cs typeface="B Nazanin" panose="00000400000000000000" pitchFamily="2" charset="-78"/>
              </a:rPr>
              <a:t> دارای </a:t>
            </a:r>
            <a:r>
              <a:rPr lang="fa-IR" sz="2800" dirty="0">
                <a:cs typeface="B Nazanin" panose="00000400000000000000" pitchFamily="2" charset="-78"/>
              </a:rPr>
              <a:t>درجه آزادی بزرگتری در </a:t>
            </a:r>
            <a:r>
              <a:rPr lang="fa-IR" sz="2800" dirty="0" smtClean="0">
                <a:cs typeface="B Nazanin" panose="00000400000000000000" pitchFamily="2" charset="-78"/>
              </a:rPr>
              <a:t>انتخاب</a:t>
            </a:r>
            <a:r>
              <a:rPr lang="en-US" sz="2800" dirty="0" smtClean="0">
                <a:cs typeface="B Nazanin" panose="00000400000000000000" pitchFamily="2" charset="-78"/>
              </a:rPr>
              <a:t>w </a:t>
            </a:r>
            <a:r>
              <a:rPr lang="fa-IR" sz="2800" dirty="0" smtClean="0">
                <a:cs typeface="B Nazanin" panose="00000400000000000000" pitchFamily="2" charset="-78"/>
              </a:rPr>
              <a:t> امکان </a:t>
            </a:r>
            <a:r>
              <a:rPr lang="fa-IR" sz="2800" dirty="0">
                <a:cs typeface="B Nazanin" panose="00000400000000000000" pitchFamily="2" charset="-78"/>
              </a:rPr>
              <a:t>پذیر می باشد </a:t>
            </a:r>
            <a:r>
              <a:rPr lang="fa-IR" sz="2800" dirty="0" smtClean="0">
                <a:cs typeface="B Nazanin" panose="00000400000000000000" pitchFamily="2" charset="-78"/>
              </a:rPr>
              <a:t>زیرابه</a:t>
            </a:r>
            <a:r>
              <a:rPr lang="en-US" sz="2800" dirty="0" err="1" smtClean="0">
                <a:cs typeface="B Nazanin" panose="00000400000000000000" pitchFamily="2" charset="-78"/>
              </a:rPr>
              <a:t>mn</a:t>
            </a:r>
            <a:r>
              <a:rPr lang="en-US" sz="2800" dirty="0" smtClean="0">
                <a:cs typeface="B Nazanin" panose="00000400000000000000" pitchFamily="2" charset="-78"/>
              </a:rPr>
              <a:t> </a:t>
            </a:r>
            <a:r>
              <a:rPr lang="fa-IR" sz="2800" dirty="0" smtClean="0">
                <a:cs typeface="B Nazanin" panose="00000400000000000000" pitchFamily="2" charset="-78"/>
              </a:rPr>
              <a:t> عنصر </a:t>
            </a:r>
            <a:r>
              <a:rPr lang="fa-IR" sz="2800" dirty="0">
                <a:cs typeface="B Nazanin" panose="00000400000000000000" pitchFamily="2" charset="-78"/>
              </a:rPr>
              <a:t>در ماتریس به طور مستقل توجه می کند. با این حال، با داده های برداری سنتی و داده های ماتریس برداری شده به صورت مساوی رفتار می کند. در مقایسه با داده های برداری سنتی، داده های ماتریس نیز دارای مقداری وابستگی فضایی می باشند.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17</a:t>
            </a:r>
            <a:r>
              <a:rPr lang="en-US" sz="2400" dirty="0" smtClean="0"/>
              <a:t>/</a:t>
            </a:r>
            <a:r>
              <a:rPr lang="fa-IR" sz="2400" dirty="0" smtClean="0"/>
              <a:t>46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121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255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 Nazanin</vt:lpstr>
      <vt:lpstr>Calibri</vt:lpstr>
      <vt:lpstr>Calibri Light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2017-05-25T09:17:04Z</dcterms:modified>
</cp:coreProperties>
</file>