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پیدایش پروتئومیکس</a:t>
            </a:r>
            <a:endParaRPr lang="en-US" sz="1400" b="1" dirty="0">
              <a:solidFill>
                <a:schemeClr val="bg1"/>
              </a:solidFill>
              <a:cs typeface="B Nazanin" panose="00000400000000000000" pitchFamily="2" charset="-78"/>
            </a:endParaRPr>
          </a:p>
        </p:txBody>
      </p:sp>
      <p:sp>
        <p:nvSpPr>
          <p:cNvPr id="30" name="TextBox 29"/>
          <p:cNvSpPr txBox="1"/>
          <p:nvPr/>
        </p:nvSpPr>
        <p:spPr>
          <a:xfrm>
            <a:off x="4827498" y="5983134"/>
            <a:ext cx="153532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برداشتن پروتئومیکس</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smtClean="0">
                <a:solidFill>
                  <a:schemeClr val="bg1"/>
                </a:solidFill>
                <a:cs typeface="B Nazanin" panose="00000400000000000000" pitchFamily="2" charset="-78"/>
              </a:rPr>
              <a:t>محدوده الکتروفوز</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قدرت ژل ها</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0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4800" b="1" dirty="0" smtClean="0">
                <a:effectLst>
                  <a:outerShdw blurRad="38100" dist="38100" dir="2700000" algn="tl">
                    <a:srgbClr val="000000">
                      <a:alpha val="43137"/>
                    </a:srgbClr>
                  </a:outerShdw>
                </a:effectLst>
                <a:cs typeface="B Nazanin" panose="00000400000000000000" pitchFamily="2" charset="-78"/>
              </a:rPr>
              <a:t>رسیدن </a:t>
            </a:r>
            <a:r>
              <a:rPr lang="fa-IR" sz="4800" b="1" dirty="0">
                <a:effectLst>
                  <a:outerShdw blurRad="38100" dist="38100" dir="2700000" algn="tl">
                    <a:srgbClr val="000000">
                      <a:alpha val="43137"/>
                    </a:srgbClr>
                  </a:outerShdw>
                </a:effectLst>
                <a:cs typeface="B Nazanin" panose="00000400000000000000" pitchFamily="2" charset="-78"/>
              </a:rPr>
              <a:t>به محدوده های الکتروفورز دو بعدی و ایجاد روشهای دیگر</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11/34</a:t>
            </a:r>
            <a:endParaRPr lang="en-US" dirty="0"/>
          </a:p>
        </p:txBody>
      </p:sp>
    </p:spTree>
    <p:extLst>
      <p:ext uri="{BB962C8B-B14F-4D97-AF65-F5344CB8AC3E}">
        <p14:creationId xmlns:p14="http://schemas.microsoft.com/office/powerpoint/2010/main" val="3726368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پیدایش پروتئومیکس</a:t>
            </a:r>
            <a:endParaRPr lang="en-US" sz="1400" b="1" dirty="0">
              <a:solidFill>
                <a:schemeClr val="bg1"/>
              </a:solidFill>
              <a:cs typeface="B Nazanin" panose="00000400000000000000" pitchFamily="2" charset="-78"/>
            </a:endParaRPr>
          </a:p>
        </p:txBody>
      </p:sp>
      <p:sp>
        <p:nvSpPr>
          <p:cNvPr id="30" name="TextBox 29"/>
          <p:cNvSpPr txBox="1"/>
          <p:nvPr/>
        </p:nvSpPr>
        <p:spPr>
          <a:xfrm>
            <a:off x="4827498" y="5983134"/>
            <a:ext cx="153532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برداشتن پروتئومیکس</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smtClean="0">
                <a:solidFill>
                  <a:schemeClr val="bg1"/>
                </a:solidFill>
                <a:cs typeface="B Nazanin" panose="00000400000000000000" pitchFamily="2" charset="-78"/>
              </a:rPr>
              <a:t>محدوده الکتروفوز</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قدرت ژل ها</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600" dirty="0">
                <a:cs typeface="B Nazanin" panose="00000400000000000000" pitchFamily="2" charset="-78"/>
              </a:rPr>
              <a:t>بخاطر این تلاش گسترده با استفاده از الکتروفورز دو بعدی و طیف سنج جرمی بعنوان ابزار اصلی، داده های بسیاری جمع آوری شدند و مورد تحلیل قرار گرفتند و بزودی مشخص شد که همیشه همان نوع پروتئین های یکسان بود که پیدا می شود و همان نوع پروتئین های یکسان بود که وجود نداشت. برای بهبود بخشیدن به تفکیک پروتئین های آب گریز، تلاش های زیادی انجام شد تا واگشاپذیری پروتئین در موقعیت های متداول در </a:t>
            </a:r>
            <a:r>
              <a:rPr lang="fa-IR" sz="2600" dirty="0" smtClean="0">
                <a:cs typeface="B Nazanin" panose="00000400000000000000" pitchFamily="2" charset="-78"/>
              </a:rPr>
              <a:t>بعد</a:t>
            </a:r>
            <a:r>
              <a:rPr lang="en-US" sz="2600" dirty="0" smtClean="0">
                <a:cs typeface="B Nazanin" panose="00000400000000000000" pitchFamily="2" charset="-78"/>
              </a:rPr>
              <a:t>IEF </a:t>
            </a:r>
            <a:r>
              <a:rPr lang="fa-IR" sz="2600" dirty="0" smtClean="0">
                <a:cs typeface="B Nazanin" panose="00000400000000000000" pitchFamily="2" charset="-78"/>
              </a:rPr>
              <a:t> بهبود </a:t>
            </a:r>
            <a:r>
              <a:rPr lang="fa-IR" sz="2600" dirty="0">
                <a:cs typeface="B Nazanin" panose="00000400000000000000" pitchFamily="2" charset="-78"/>
              </a:rPr>
              <a:t>یابد. و این شامل تغییراتی </a:t>
            </a:r>
            <a:r>
              <a:rPr lang="fa-IR" sz="2600" dirty="0" smtClean="0">
                <a:cs typeface="B Nazanin" panose="00000400000000000000" pitchFamily="2" charset="-78"/>
              </a:rPr>
              <a:t>در</a:t>
            </a:r>
            <a:r>
              <a:rPr lang="en-US" sz="2600" dirty="0" err="1" smtClean="0">
                <a:cs typeface="B Nazanin" panose="00000400000000000000" pitchFamily="2" charset="-78"/>
              </a:rPr>
              <a:t>chaotropes</a:t>
            </a:r>
            <a:r>
              <a:rPr lang="en-US" sz="2600" dirty="0" smtClean="0">
                <a:cs typeface="B Nazanin" panose="00000400000000000000" pitchFamily="2" charset="-78"/>
              </a:rPr>
              <a:t> </a:t>
            </a:r>
            <a:r>
              <a:rPr lang="fa-IR" sz="2600" dirty="0" smtClean="0">
                <a:cs typeface="B Nazanin" panose="00000400000000000000" pitchFamily="2" charset="-78"/>
              </a:rPr>
              <a:t> استفاده </a:t>
            </a:r>
            <a:r>
              <a:rPr lang="fa-IR" sz="2600" dirty="0">
                <a:cs typeface="B Nazanin" panose="00000400000000000000" pitchFamily="2" charset="-78"/>
              </a:rPr>
              <a:t>شده </a:t>
            </a:r>
            <a:r>
              <a:rPr lang="fa-IR" sz="2600" dirty="0" smtClean="0">
                <a:cs typeface="B Nazanin" panose="00000400000000000000" pitchFamily="2" charset="-78"/>
              </a:rPr>
              <a:t>در</a:t>
            </a:r>
            <a:r>
              <a:rPr lang="en-US" sz="2600" dirty="0" smtClean="0">
                <a:cs typeface="B Nazanin" panose="00000400000000000000" pitchFamily="2" charset="-78"/>
              </a:rPr>
              <a:t>IEF </a:t>
            </a:r>
            <a:r>
              <a:rPr lang="fa-IR" sz="2600" dirty="0" smtClean="0">
                <a:cs typeface="B Nazanin" panose="00000400000000000000" pitchFamily="2" charset="-78"/>
              </a:rPr>
              <a:t> و </a:t>
            </a:r>
            <a:r>
              <a:rPr lang="fa-IR" sz="2600" dirty="0">
                <a:cs typeface="B Nazanin" panose="00000400000000000000" pitchFamily="2" charset="-78"/>
              </a:rPr>
              <a:t>همچنین در شوینده های استفاده شده برای این مرحله بود.</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182"/>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12/34</a:t>
            </a:r>
            <a:endParaRPr lang="en-US" dirty="0"/>
          </a:p>
        </p:txBody>
      </p:sp>
    </p:spTree>
    <p:extLst>
      <p:ext uri="{BB962C8B-B14F-4D97-AF65-F5344CB8AC3E}">
        <p14:creationId xmlns:p14="http://schemas.microsoft.com/office/powerpoint/2010/main" val="38406098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پیدایش پروتئومیکس</a:t>
            </a:r>
            <a:endParaRPr lang="en-US" sz="1400" b="1" dirty="0">
              <a:solidFill>
                <a:schemeClr val="bg1"/>
              </a:solidFill>
              <a:cs typeface="B Nazanin" panose="00000400000000000000" pitchFamily="2" charset="-78"/>
            </a:endParaRPr>
          </a:p>
        </p:txBody>
      </p:sp>
      <p:sp>
        <p:nvSpPr>
          <p:cNvPr id="30" name="TextBox 29"/>
          <p:cNvSpPr txBox="1"/>
          <p:nvPr/>
        </p:nvSpPr>
        <p:spPr>
          <a:xfrm>
            <a:off x="4827498" y="5983134"/>
            <a:ext cx="153532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برداشتن پروتئومیکس</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smtClean="0">
                <a:solidFill>
                  <a:schemeClr val="bg1"/>
                </a:solidFill>
                <a:cs typeface="B Nazanin" panose="00000400000000000000" pitchFamily="2" charset="-78"/>
              </a:rPr>
              <a:t>محدوده الکتروفوز</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قدرت ژل ها</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600" dirty="0">
                <a:cs typeface="B Nazanin" panose="00000400000000000000" pitchFamily="2" charset="-78"/>
              </a:rPr>
              <a:t>واگشاپذیری بهتر برای پروتئین های غشاء در ژل های دو بعدی از آغاز این تکنیک، بعنوان یک مشکل تشخیص داده شده بود و بهبودهایی در این سالها پیشنهاد شده بود. البته مدارک افزایشی مشکل سبب شد که چندین گروه از انواع مختلف شوینده های سازگار </a:t>
            </a:r>
            <a:r>
              <a:rPr lang="fa-IR" sz="2600" dirty="0" smtClean="0">
                <a:cs typeface="B Nazanin" panose="00000400000000000000" pitchFamily="2" charset="-78"/>
              </a:rPr>
              <a:t>با</a:t>
            </a:r>
            <a:r>
              <a:rPr lang="en-US" sz="2600" dirty="0" smtClean="0">
                <a:cs typeface="B Nazanin" panose="00000400000000000000" pitchFamily="2" charset="-78"/>
              </a:rPr>
              <a:t>IEF </a:t>
            </a:r>
            <a:r>
              <a:rPr lang="fa-IR" sz="2600" dirty="0" smtClean="0">
                <a:cs typeface="B Nazanin" panose="00000400000000000000" pitchFamily="2" charset="-78"/>
              </a:rPr>
              <a:t> برای </a:t>
            </a:r>
            <a:r>
              <a:rPr lang="fa-IR" sz="2600" dirty="0">
                <a:cs typeface="B Nazanin" panose="00000400000000000000" pitchFamily="2" charset="-78"/>
              </a:rPr>
              <a:t>کم کردن این مشکل استفاده کنند البته، مشکل آب گریزی، و خصوصا پروتئین های غشاء در ژل های دو بعدی هنوز حل نشده است. بعلاوه، چون این مشکل آشکارا با بعد </a:t>
            </a:r>
            <a:r>
              <a:rPr lang="en-US" sz="2600" dirty="0">
                <a:cs typeface="B Nazanin" panose="00000400000000000000" pitchFamily="2" charset="-78"/>
              </a:rPr>
              <a:t>IEF </a:t>
            </a:r>
            <a:r>
              <a:rPr lang="fa-IR" sz="2600" dirty="0" smtClean="0">
                <a:cs typeface="B Nazanin" panose="00000400000000000000" pitchFamily="2" charset="-78"/>
              </a:rPr>
              <a:t> و </a:t>
            </a:r>
            <a:r>
              <a:rPr lang="fa-IR" sz="2600" dirty="0">
                <a:cs typeface="B Nazanin" panose="00000400000000000000" pitchFamily="2" charset="-78"/>
              </a:rPr>
              <a:t>موقعیت های شیمیایی متداول در این مرحله ارتباط دارد ، بدیهی است که مشکلی برای سیستم های الکتروفورز دو بعدی </a:t>
            </a:r>
            <a:r>
              <a:rPr lang="fa-IR" sz="2600" dirty="0" smtClean="0">
                <a:cs typeface="B Nazanin" panose="00000400000000000000" pitchFamily="2" charset="-78"/>
              </a:rPr>
              <a:t>شامل</a:t>
            </a:r>
            <a:r>
              <a:rPr lang="en-US" sz="2600" dirty="0" smtClean="0">
                <a:cs typeface="B Nazanin" panose="00000400000000000000" pitchFamily="2" charset="-78"/>
              </a:rPr>
              <a:t>IEF </a:t>
            </a:r>
            <a:r>
              <a:rPr lang="fa-IR" sz="2600" dirty="0" smtClean="0">
                <a:cs typeface="B Nazanin" panose="00000400000000000000" pitchFamily="2" charset="-78"/>
              </a:rPr>
              <a:t> باقی </a:t>
            </a:r>
            <a:r>
              <a:rPr lang="fa-IR" sz="2600" dirty="0">
                <a:cs typeface="B Nazanin" panose="00000400000000000000" pitchFamily="2" charset="-78"/>
              </a:rPr>
              <a:t>خواهد ماند. </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13/34</a:t>
            </a:r>
            <a:endParaRPr lang="en-US" dirty="0"/>
          </a:p>
        </p:txBody>
      </p:sp>
    </p:spTree>
    <p:extLst>
      <p:ext uri="{BB962C8B-B14F-4D97-AF65-F5344CB8AC3E}">
        <p14:creationId xmlns:p14="http://schemas.microsoft.com/office/powerpoint/2010/main" val="28407365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پیدایش پروتئومیکس</a:t>
            </a:r>
            <a:endParaRPr lang="en-US" sz="1400" b="1" dirty="0">
              <a:solidFill>
                <a:schemeClr val="bg1"/>
              </a:solidFill>
              <a:cs typeface="B Nazanin" panose="00000400000000000000" pitchFamily="2" charset="-78"/>
            </a:endParaRPr>
          </a:p>
        </p:txBody>
      </p:sp>
      <p:sp>
        <p:nvSpPr>
          <p:cNvPr id="30" name="TextBox 29"/>
          <p:cNvSpPr txBox="1"/>
          <p:nvPr/>
        </p:nvSpPr>
        <p:spPr>
          <a:xfrm>
            <a:off x="4827498" y="5983134"/>
            <a:ext cx="153532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برداشتن پروتئومیکس</a:t>
            </a:r>
            <a:endParaRPr lang="en-US" sz="14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400" b="1" dirty="0" smtClean="0">
                <a:solidFill>
                  <a:schemeClr val="bg1"/>
                </a:solidFill>
                <a:cs typeface="B Nazanin" panose="00000400000000000000" pitchFamily="2" charset="-78"/>
              </a:rPr>
              <a:t>محدوده الکتروفوز</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قدرت ژل ها</a:t>
            </a:r>
            <a:endParaRPr lang="en-US" sz="1400" b="1" dirty="0">
              <a:solidFill>
                <a:schemeClr val="bg1"/>
              </a:solidFill>
              <a:cs typeface="B Nazanin" panose="00000400000000000000" pitchFamily="2" charset="-78"/>
            </a:endParaRPr>
          </a:p>
        </p:txBody>
      </p:sp>
      <p:sp>
        <p:nvSpPr>
          <p:cNvPr id="33" name="TextBox 32"/>
          <p:cNvSpPr txBox="1"/>
          <p:nvPr/>
        </p:nvSpPr>
        <p:spPr>
          <a:xfrm>
            <a:off x="226959" y="5967890"/>
            <a:ext cx="1506821" cy="307777"/>
          </a:xfrm>
          <a:prstGeom prst="rect">
            <a:avLst/>
          </a:prstGeom>
          <a:noFill/>
        </p:spPr>
        <p:txBody>
          <a:bodyPr wrap="square" rtlCol="0">
            <a:spAutoFit/>
          </a:bodyPr>
          <a:lstStyle/>
          <a:p>
            <a:pPr algn="ctr" rtl="1"/>
            <a:r>
              <a:rPr lang="fa-IR" sz="1400" b="1" dirty="0" smtClean="0">
                <a:solidFill>
                  <a:schemeClr val="bg1"/>
                </a:solidFill>
                <a:cs typeface="B Nazanin" panose="00000400000000000000" pitchFamily="2" charset="-78"/>
              </a:rPr>
              <a:t>نتیجه گیری</a:t>
            </a:r>
            <a:endParaRPr lang="en-US" sz="14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مشکل پروتئین های کمیاب همچنین </a:t>
            </a:r>
            <a:r>
              <a:rPr lang="fa-IR" sz="2800" dirty="0" smtClean="0">
                <a:cs typeface="B Nazanin" panose="00000400000000000000" pitchFamily="2" charset="-78"/>
              </a:rPr>
              <a:t>در</a:t>
            </a:r>
            <a:r>
              <a:rPr lang="en-US" sz="2800" dirty="0" smtClean="0">
                <a:cs typeface="B Nazanin" panose="00000400000000000000" pitchFamily="2" charset="-78"/>
              </a:rPr>
              <a:t>proteomic </a:t>
            </a:r>
            <a:r>
              <a:rPr lang="fa-IR" sz="2800" dirty="0" smtClean="0">
                <a:cs typeface="B Nazanin" panose="00000400000000000000" pitchFamily="2" charset="-78"/>
              </a:rPr>
              <a:t> بر </a:t>
            </a:r>
            <a:r>
              <a:rPr lang="fa-IR" sz="2800" dirty="0">
                <a:cs typeface="B Nazanin" panose="00000400000000000000" pitchFamily="2" charset="-78"/>
              </a:rPr>
              <a:t>اساس ژل های دو بعدی هم وجود دارد.دلیل اول اینست </a:t>
            </a:r>
            <a:r>
              <a:rPr lang="fa-IR" sz="2800" dirty="0" smtClean="0">
                <a:cs typeface="B Nazanin" panose="00000400000000000000" pitchFamily="2" charset="-78"/>
              </a:rPr>
              <a:t>که</a:t>
            </a:r>
            <a:r>
              <a:rPr lang="en-US" sz="2800" dirty="0" smtClean="0">
                <a:cs typeface="B Nazanin" panose="00000400000000000000" pitchFamily="2" charset="-78"/>
              </a:rPr>
              <a:t>proteomic </a:t>
            </a:r>
            <a:r>
              <a:rPr lang="fa-IR" sz="2800" dirty="0" smtClean="0">
                <a:cs typeface="B Nazanin" panose="00000400000000000000" pitchFamily="2" charset="-78"/>
              </a:rPr>
              <a:t> بر </a:t>
            </a:r>
            <a:r>
              <a:rPr lang="fa-IR" sz="2800" dirty="0">
                <a:cs typeface="B Nazanin" panose="00000400000000000000" pitchFamily="2" charset="-78"/>
              </a:rPr>
              <a:t>اساس ژل های دو بعدی </a:t>
            </a:r>
            <a:r>
              <a:rPr lang="fa-IR" sz="2800" dirty="0" smtClean="0">
                <a:cs typeface="B Nazanin" panose="00000400000000000000" pitchFamily="2" charset="-78"/>
              </a:rPr>
              <a:t>تنها</a:t>
            </a:r>
            <a:r>
              <a:rPr lang="en-US" sz="2800" dirty="0" smtClean="0">
                <a:cs typeface="B Nazanin" panose="00000400000000000000" pitchFamily="2" charset="-78"/>
              </a:rPr>
              <a:t>proteomic </a:t>
            </a:r>
            <a:r>
              <a:rPr lang="fa-IR" sz="2800" dirty="0" smtClean="0">
                <a:cs typeface="B Nazanin" panose="00000400000000000000" pitchFamily="2" charset="-78"/>
              </a:rPr>
              <a:t> است </a:t>
            </a:r>
            <a:r>
              <a:rPr lang="fa-IR" sz="2800" dirty="0">
                <a:cs typeface="B Nazanin" panose="00000400000000000000" pitchFamily="2" charset="-78"/>
              </a:rPr>
              <a:t>که در آن، بازخوانی قبل از طیف سنج جرمی وجود دارد. بعبارت دیگر، ژل های دو بعدی بصورت نا مشخص با هم شبکه بندی نمی گردند و هر تکه ژل برای هضم و </a:t>
            </a:r>
            <a:r>
              <a:rPr lang="fa-IR" sz="2800" dirty="0" smtClean="0">
                <a:cs typeface="B Nazanin" panose="00000400000000000000" pitchFamily="2" charset="-78"/>
              </a:rPr>
              <a:t>تحلیل</a:t>
            </a:r>
            <a:r>
              <a:rPr lang="en-US" sz="2800" dirty="0" smtClean="0">
                <a:cs typeface="B Nazanin" panose="00000400000000000000" pitchFamily="2" charset="-78"/>
              </a:rPr>
              <a:t>MS </a:t>
            </a:r>
            <a:r>
              <a:rPr lang="fa-IR" sz="2800" dirty="0">
                <a:cs typeface="B Nazanin" panose="00000400000000000000" pitchFamily="2" charset="-78"/>
              </a:rPr>
              <a:t>فرستاده می شود. بنابراین، کارایی آنها و خصوصا توانایی آنها برای تشخیص و تعیین کمیت پروتئین های کمیاب به روش تجسم پروتئین پس از الکتروفورز بستگی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14/34</a:t>
            </a:r>
            <a:endParaRPr lang="en-US" dirty="0"/>
          </a:p>
        </p:txBody>
      </p:sp>
    </p:spTree>
    <p:extLst>
      <p:ext uri="{BB962C8B-B14F-4D97-AF65-F5344CB8AC3E}">
        <p14:creationId xmlns:p14="http://schemas.microsoft.com/office/powerpoint/2010/main" val="62002731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381</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2017-05-28T07:32:46Z</dcterms:modified>
</cp:coreProperties>
</file>