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فرضیات</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ebdings" panose="05030102010509060703" pitchFamily="18" charset="2"/>
              <a:buChar char="3"/>
            </a:pPr>
            <a:r>
              <a:rPr lang="fa-IR" sz="2800" dirty="0">
                <a:cs typeface="B Nazanin" panose="00000400000000000000" pitchFamily="2" charset="-78"/>
              </a:rPr>
              <a:t>سیستم صف ورودی </a:t>
            </a:r>
            <a:r>
              <a:rPr lang="fa-IR" sz="2800" dirty="0" smtClean="0">
                <a:cs typeface="B Nazanin" panose="00000400000000000000" pitchFamily="2" charset="-78"/>
              </a:rPr>
              <a:t>با</a:t>
            </a:r>
            <a:r>
              <a:rPr lang="en-US" sz="2800" dirty="0" smtClean="0">
                <a:cs typeface="B Nazanin" panose="00000400000000000000" pitchFamily="2" charset="-78"/>
              </a:rPr>
              <a:t>k </a:t>
            </a:r>
            <a:r>
              <a:rPr lang="fa-IR" sz="2800" dirty="0" smtClean="0">
                <a:cs typeface="B Nazanin" panose="00000400000000000000" pitchFamily="2" charset="-78"/>
              </a:rPr>
              <a:t> صف</a:t>
            </a:r>
            <a:r>
              <a:rPr lang="en-US" sz="2800" dirty="0" smtClean="0">
                <a:cs typeface="B Nazanin" panose="00000400000000000000" pitchFamily="2" charset="-78"/>
              </a:rPr>
              <a:t>FIFO </a:t>
            </a:r>
            <a:r>
              <a:rPr lang="fa-IR" sz="2800" dirty="0" smtClean="0">
                <a:cs typeface="B Nazanin" panose="00000400000000000000" pitchFamily="2" charset="-78"/>
              </a:rPr>
              <a:t> برای </a:t>
            </a:r>
            <a:r>
              <a:rPr lang="fa-IR" sz="2800" dirty="0">
                <a:cs typeface="B Nazanin" panose="00000400000000000000" pitchFamily="2" charset="-78"/>
              </a:rPr>
              <a:t>هر ورودی با </a:t>
            </a:r>
            <a:r>
              <a:rPr lang="en-US" sz="2800" dirty="0" smtClean="0">
                <a:cs typeface="B Nazanin" panose="00000400000000000000" pitchFamily="2" charset="-78"/>
              </a:rPr>
              <a:t>1&lt;k&lt;2</a:t>
            </a:r>
            <a:r>
              <a:rPr lang="en-US" sz="2800" baseline="30000" dirty="0" smtClean="0">
                <a:cs typeface="B Nazanin" panose="00000400000000000000" pitchFamily="2" charset="-78"/>
              </a:rPr>
              <a:t>N</a:t>
            </a:r>
            <a:r>
              <a:rPr lang="en-US" sz="2800" dirty="0" smtClean="0">
                <a:cs typeface="B Nazanin" panose="00000400000000000000" pitchFamily="2" charset="-78"/>
              </a:rPr>
              <a:t>-1</a:t>
            </a:r>
            <a:r>
              <a:rPr lang="fa-IR" sz="2800" dirty="0" smtClean="0">
                <a:cs typeface="B Nazanin" panose="00000400000000000000" pitchFamily="2" charset="-78"/>
              </a:rPr>
              <a:t> سازماندهی </a:t>
            </a:r>
            <a:r>
              <a:rPr lang="fa-IR" sz="2800" dirty="0">
                <a:cs typeface="B Nazanin" panose="00000400000000000000" pitchFamily="2" charset="-78"/>
              </a:rPr>
              <a:t>شده است؛ این معماری ، </a:t>
            </a:r>
            <a:r>
              <a:rPr lang="fa-IR" sz="2800" dirty="0" smtClean="0">
                <a:cs typeface="B Nazanin" panose="00000400000000000000" pitchFamily="2" charset="-78"/>
              </a:rPr>
              <a:t>معماری</a:t>
            </a:r>
            <a:r>
              <a:rPr lang="en-US" sz="2800" dirty="0" smtClean="0">
                <a:cs typeface="B Nazanin" panose="00000400000000000000" pitchFamily="2" charset="-78"/>
              </a:rPr>
              <a:t>k-MC-VOQ </a:t>
            </a:r>
            <a:r>
              <a:rPr lang="fa-IR" sz="2800" dirty="0" smtClean="0">
                <a:cs typeface="B Nazanin" panose="00000400000000000000" pitchFamily="2" charset="-78"/>
              </a:rPr>
              <a:t> نام </a:t>
            </a:r>
            <a:r>
              <a:rPr lang="fa-IR" sz="2800" dirty="0">
                <a:cs typeface="B Nazanin" panose="00000400000000000000" pitchFamily="2" charset="-78"/>
              </a:rPr>
              <a:t>گرفته شده است. شایان توجه است که </a:t>
            </a:r>
            <a:r>
              <a:rPr lang="en-US" sz="2800" dirty="0" smtClean="0">
                <a:cs typeface="B Nazanin" panose="00000400000000000000" pitchFamily="2" charset="-78"/>
              </a:rPr>
              <a:t>2</a:t>
            </a:r>
            <a:r>
              <a:rPr lang="en-US" sz="2800" baseline="30000" dirty="0" smtClean="0">
                <a:cs typeface="B Nazanin" panose="00000400000000000000" pitchFamily="2" charset="-78"/>
              </a:rPr>
              <a:t>N</a:t>
            </a:r>
            <a:r>
              <a:rPr lang="en-US" sz="2800" dirty="0" smtClean="0">
                <a:cs typeface="B Nazanin" panose="00000400000000000000" pitchFamily="2" charset="-78"/>
              </a:rPr>
              <a:t>-1</a:t>
            </a:r>
            <a:r>
              <a:rPr lang="fa-IR" sz="2800" dirty="0" smtClean="0">
                <a:cs typeface="B Nazanin" panose="00000400000000000000" pitchFamily="2" charset="-78"/>
              </a:rPr>
              <a:t> تعداد </a:t>
            </a:r>
            <a:r>
              <a:rPr lang="fa-IR" sz="2800" dirty="0">
                <a:cs typeface="B Nazanin" panose="00000400000000000000" pitchFamily="2" charset="-78"/>
              </a:rPr>
              <a:t>کل مجموعه های خروجی ممکن را نشان داده و نظیر تعداد صفوف بکاررفته در معماری </a:t>
            </a:r>
            <a:r>
              <a:rPr lang="en-US" sz="2800" dirty="0">
                <a:cs typeface="B Nazanin" panose="00000400000000000000" pitchFamily="2" charset="-78"/>
              </a:rPr>
              <a:t>MC-VOQ </a:t>
            </a:r>
            <a:r>
              <a:rPr lang="fa-IR" sz="2800" dirty="0">
                <a:cs typeface="B Nazanin" panose="00000400000000000000" pitchFamily="2" charset="-78"/>
              </a:rPr>
              <a:t>می باشد.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39</a:t>
            </a:r>
            <a:endParaRPr lang="en-US" dirty="0"/>
          </a:p>
        </p:txBody>
      </p:sp>
    </p:spTree>
    <p:extLst>
      <p:ext uri="{BB962C8B-B14F-4D97-AF65-F5344CB8AC3E}">
        <p14:creationId xmlns:p14="http://schemas.microsoft.com/office/powerpoint/2010/main" val="188957646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فرضیات</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ebdings" panose="05030102010509060703" pitchFamily="18" charset="2"/>
              <a:buChar char="3"/>
            </a:pPr>
            <a:r>
              <a:rPr lang="fa-IR" sz="2800" dirty="0">
                <a:cs typeface="B Nazanin" panose="00000400000000000000" pitchFamily="2" charset="-78"/>
              </a:rPr>
              <a:t>در </a:t>
            </a:r>
            <a:r>
              <a:rPr lang="fa-IR" sz="2800" dirty="0" smtClean="0">
                <a:cs typeface="B Nazanin" panose="00000400000000000000" pitchFamily="2" charset="-78"/>
              </a:rPr>
              <a:t>سوئیچ</a:t>
            </a:r>
            <a:r>
              <a:rPr lang="en-US" sz="2800" dirty="0" smtClean="0">
                <a:cs typeface="B Nazanin" panose="00000400000000000000" pitchFamily="2" charset="-78"/>
              </a:rPr>
              <a:t>k-MC-VOQ </a:t>
            </a:r>
            <a:r>
              <a:rPr lang="en-US" sz="2800" dirty="0">
                <a:cs typeface="B Nazanin" panose="00000400000000000000" pitchFamily="2" charset="-78"/>
              </a:rPr>
              <a:t>، </a:t>
            </a:r>
            <a:r>
              <a:rPr lang="fa-IR" sz="2800" dirty="0">
                <a:cs typeface="B Nazanin" panose="00000400000000000000" pitchFamily="2" charset="-78"/>
              </a:rPr>
              <a:t>مسائل اصلی طراحی </a:t>
            </a:r>
            <a:r>
              <a:rPr lang="fa-IR" sz="2800" dirty="0" smtClean="0">
                <a:cs typeface="B Nazanin" panose="00000400000000000000" pitchFamily="2" charset="-78"/>
              </a:rPr>
              <a:t>عبارتند از:</a:t>
            </a:r>
          </a:p>
          <a:p>
            <a:pPr lvl="1" algn="just" rtl="1">
              <a:lnSpc>
                <a:spcPct val="150000"/>
              </a:lnSpc>
            </a:pPr>
            <a:r>
              <a:rPr lang="fa-IR" sz="2800" dirty="0" smtClean="0">
                <a:cs typeface="B Nazanin" panose="00000400000000000000" pitchFamily="2" charset="-78"/>
              </a:rPr>
              <a:t> </a:t>
            </a:r>
            <a:r>
              <a:rPr lang="fa-IR" sz="2800" dirty="0">
                <a:cs typeface="B Nazanin" panose="00000400000000000000" pitchFamily="2" charset="-78"/>
              </a:rPr>
              <a:t>(1) تعریف سیاست صف بندی که بین هر جریان چند بخشی با صف ارتباط برقرار می کند </a:t>
            </a:r>
            <a:r>
              <a:rPr lang="fa-IR" sz="2800" dirty="0" smtClean="0">
                <a:cs typeface="B Nazanin" panose="00000400000000000000" pitchFamily="2" charset="-78"/>
              </a:rPr>
              <a:t>.</a:t>
            </a:r>
          </a:p>
          <a:p>
            <a:pPr lvl="1" algn="just" rtl="1">
              <a:lnSpc>
                <a:spcPct val="150000"/>
              </a:lnSpc>
            </a:pPr>
            <a:r>
              <a:rPr lang="fa-IR" sz="2800" dirty="0" smtClean="0">
                <a:cs typeface="B Nazanin" panose="00000400000000000000" pitchFamily="2" charset="-78"/>
              </a:rPr>
              <a:t>(</a:t>
            </a:r>
            <a:r>
              <a:rPr lang="fa-IR" sz="2800" dirty="0">
                <a:cs typeface="B Nazanin" panose="00000400000000000000" pitchFamily="2" charset="-78"/>
              </a:rPr>
              <a:t>2) الگوریتم زمان بندی که سلولهای مناسب برای انتقال در فابریک سوئیچینگ را انتخاب میکند.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39</a:t>
            </a:r>
            <a:endParaRPr lang="en-US" dirty="0"/>
          </a:p>
        </p:txBody>
      </p:sp>
    </p:spTree>
    <p:extLst>
      <p:ext uri="{BB962C8B-B14F-4D97-AF65-F5344CB8AC3E}">
        <p14:creationId xmlns:p14="http://schemas.microsoft.com/office/powerpoint/2010/main" val="331190700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فرضیات</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ebdings" panose="05030102010509060703" pitchFamily="18" charset="2"/>
              <a:buChar char="3"/>
            </a:pPr>
            <a:r>
              <a:rPr lang="fa-IR" sz="2800" b="1" u="sng" dirty="0">
                <a:cs typeface="B Nazanin" panose="00000400000000000000" pitchFamily="2" charset="-78"/>
              </a:rPr>
              <a:t>الف</a:t>
            </a:r>
            <a:r>
              <a:rPr lang="fa-IR" sz="2800" b="1" u="sng" dirty="0" smtClean="0">
                <a:cs typeface="B Nazanin" panose="00000400000000000000" pitchFamily="2" charset="-78"/>
              </a:rPr>
              <a:t>) الگوریتم </a:t>
            </a:r>
            <a:r>
              <a:rPr lang="fa-IR" sz="2800" b="1" u="sng" dirty="0">
                <a:cs typeface="B Nazanin" panose="00000400000000000000" pitchFamily="2" charset="-78"/>
              </a:rPr>
              <a:t>زمان </a:t>
            </a:r>
            <a:r>
              <a:rPr lang="fa-IR" sz="2800" b="1" u="sng" dirty="0" smtClean="0">
                <a:cs typeface="B Nazanin" panose="00000400000000000000" pitchFamily="2" charset="-78"/>
              </a:rPr>
              <a:t>بندی</a:t>
            </a:r>
          </a:p>
          <a:p>
            <a:pPr lvl="1" algn="just" rtl="1">
              <a:lnSpc>
                <a:spcPct val="150000"/>
              </a:lnSpc>
            </a:pPr>
            <a:r>
              <a:rPr lang="fa-IR" sz="2800" dirty="0">
                <a:cs typeface="B Nazanin" panose="00000400000000000000" pitchFamily="2" charset="-78"/>
              </a:rPr>
              <a:t>•	</a:t>
            </a:r>
            <a:r>
              <a:rPr lang="fa-IR" sz="2800" u="sng" dirty="0">
                <a:cs typeface="B Nazanin" panose="00000400000000000000" pitchFamily="2" charset="-78"/>
              </a:rPr>
              <a:t>زمان بند </a:t>
            </a:r>
            <a:r>
              <a:rPr lang="fa-IR" sz="2800" u="sng" dirty="0" smtClean="0">
                <a:cs typeface="B Nazanin" panose="00000400000000000000" pitchFamily="2" charset="-78"/>
              </a:rPr>
              <a:t>تصادفی </a:t>
            </a:r>
            <a:r>
              <a:rPr lang="en-US" sz="2800" u="sng" dirty="0" smtClean="0">
                <a:cs typeface="B Nazanin" panose="00000400000000000000" pitchFamily="2" charset="-78"/>
              </a:rPr>
              <a:t>(RS) </a:t>
            </a:r>
            <a:r>
              <a:rPr lang="fa-IR" sz="2800" dirty="0" smtClean="0">
                <a:cs typeface="B Nazanin" panose="00000400000000000000" pitchFamily="2" charset="-78"/>
              </a:rPr>
              <a:t>: در </a:t>
            </a:r>
            <a:r>
              <a:rPr lang="fa-IR" sz="2800" dirty="0">
                <a:cs typeface="B Nazanin" panose="00000400000000000000" pitchFamily="2" charset="-78"/>
              </a:rPr>
              <a:t>هر برهه زمانی، هر پورت ورودی به طور نرمال ، یک صف نه صف تهی را انتخاب می کند. سلول </a:t>
            </a:r>
            <a:r>
              <a:rPr lang="fa-IR" sz="2800" dirty="0" smtClean="0">
                <a:cs typeface="B Nazanin" panose="00000400000000000000" pitchFamily="2" charset="-78"/>
              </a:rPr>
              <a:t>در</a:t>
            </a:r>
            <a:r>
              <a:rPr lang="en-US" sz="2800" dirty="0" err="1" smtClean="0">
                <a:cs typeface="B Nazanin" panose="00000400000000000000" pitchFamily="2" charset="-78"/>
              </a:rPr>
              <a:t>HoL</a:t>
            </a:r>
            <a:r>
              <a:rPr lang="en-US" sz="2800" dirty="0" smtClean="0">
                <a:cs typeface="B Nazanin" panose="00000400000000000000" pitchFamily="2" charset="-78"/>
              </a:rPr>
              <a:t> </a:t>
            </a:r>
            <a:r>
              <a:rPr lang="fa-IR" sz="2800" dirty="0" smtClean="0">
                <a:cs typeface="B Nazanin" panose="00000400000000000000" pitchFamily="2" charset="-78"/>
              </a:rPr>
              <a:t> این </a:t>
            </a:r>
            <a:r>
              <a:rPr lang="fa-IR" sz="2800" dirty="0">
                <a:cs typeface="B Nazanin" panose="00000400000000000000" pitchFamily="2" charset="-78"/>
              </a:rPr>
              <a:t>صف درخواستی برای پورت های خروجی متعلق به مجموعه خروجی ارسال می نماید. هر پورت خروجی به طور تصادفی یک درخواست در میان درخواست های دریافت شده ، انتخاب و پیام موافقتی برای ورودی نظیر ارسال میکند. هر ورودی سلول واقع در راس صف انتخاب شده را به کلیه مقاصدی می فرستد که از آنجا پیام تصدیق و موافقت دریافت کرده است.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39</a:t>
            </a:r>
            <a:endParaRPr lang="en-US" dirty="0"/>
          </a:p>
        </p:txBody>
      </p:sp>
    </p:spTree>
    <p:extLst>
      <p:ext uri="{BB962C8B-B14F-4D97-AF65-F5344CB8AC3E}">
        <p14:creationId xmlns:p14="http://schemas.microsoft.com/office/powerpoint/2010/main" val="139512507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فرضیات</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شبیه سازی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lvl="1" algn="just" rtl="1">
              <a:lnSpc>
                <a:spcPct val="150000"/>
              </a:lnSpc>
            </a:pPr>
            <a:r>
              <a:rPr lang="fa-IR" sz="2800" dirty="0">
                <a:cs typeface="B Nazanin" panose="00000400000000000000" pitchFamily="2" charset="-78"/>
              </a:rPr>
              <a:t>•	</a:t>
            </a:r>
            <a:r>
              <a:rPr lang="fa-IR" sz="2800" u="sng" dirty="0">
                <a:cs typeface="B Nazanin" panose="00000400000000000000" pitchFamily="2" charset="-78"/>
              </a:rPr>
              <a:t>زمان بند </a:t>
            </a:r>
            <a:r>
              <a:rPr lang="fa-IR" sz="2800" u="sng" dirty="0" smtClean="0">
                <a:cs typeface="B Nazanin" panose="00000400000000000000" pitchFamily="2" charset="-78"/>
              </a:rPr>
              <a:t>حریصانه </a:t>
            </a:r>
            <a:r>
              <a:rPr lang="en-US" sz="2800" u="sng" dirty="0" smtClean="0">
                <a:cs typeface="B Nazanin" panose="00000400000000000000" pitchFamily="2" charset="-78"/>
              </a:rPr>
              <a:t>(GS) </a:t>
            </a:r>
            <a:r>
              <a:rPr lang="fa-IR" sz="2800" u="sng" dirty="0" smtClean="0">
                <a:cs typeface="B Nazanin" panose="00000400000000000000" pitchFamily="2" charset="-78"/>
              </a:rPr>
              <a:t>:</a:t>
            </a:r>
            <a:r>
              <a:rPr lang="fa-IR" sz="2800" dirty="0" smtClean="0">
                <a:cs typeface="B Nazanin" panose="00000400000000000000" pitchFamily="2" charset="-78"/>
              </a:rPr>
              <a:t> وزن </a:t>
            </a:r>
            <a:r>
              <a:rPr lang="fa-IR" sz="2800" dirty="0">
                <a:cs typeface="B Nazanin" panose="00000400000000000000" pitchFamily="2" charset="-78"/>
              </a:rPr>
              <a:t>، با هر صف در ارتباط می باشد. در هر برهه زمانی، کلیه پورت های ورودی و خروجی ابتدا به صورت انتخاب نشده می باشند</a:t>
            </a:r>
            <a:r>
              <a:rPr lang="fa-IR" sz="2800" dirty="0" smtClean="0">
                <a:cs typeface="B Nazanin" panose="00000400000000000000" pitchFamily="2" charset="-78"/>
              </a:rPr>
              <a:t>. این </a:t>
            </a:r>
            <a:r>
              <a:rPr lang="fa-IR" sz="2800" dirty="0">
                <a:cs typeface="B Nazanin" panose="00000400000000000000" pitchFamily="2" charset="-78"/>
              </a:rPr>
              <a:t>زمان بند با کاهش مرتبه اوزان، کلیه صفوف پورت های ورودی انتخاب نشده را بررسی می کند. سلول در راس صف بررسی شده برای تعیین خدمات پورت ورودی نظیر برای کلیه پورت های خروجی انتخاب نشده متعلق به مجموعه خروجی  زمان بندی می شود. پورت های ورودی و خروجی انتخاب شده در این مرحله، انتخاب می شوند.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20</a:t>
            </a:r>
            <a:r>
              <a:rPr lang="en-US" sz="2400" dirty="0" smtClean="0"/>
              <a:t>/</a:t>
            </a:r>
            <a:r>
              <a:rPr lang="fa-IR" sz="2400" dirty="0" smtClean="0"/>
              <a:t>39</a:t>
            </a:r>
            <a:endParaRPr lang="en-US" dirty="0"/>
          </a:p>
        </p:txBody>
      </p:sp>
    </p:spTree>
    <p:extLst>
      <p:ext uri="{BB962C8B-B14F-4D97-AF65-F5344CB8AC3E}">
        <p14:creationId xmlns:p14="http://schemas.microsoft.com/office/powerpoint/2010/main" val="47336680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151</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Webdings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2017-04-26T04:36:45Z</dcterms:modified>
</cp:coreProperties>
</file>