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86" d="100"/>
          <a:sy n="86" d="100"/>
        </p:scale>
        <p:origin x="420" y="6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3/13/2017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3/13/2017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3/13/2017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3/13/2017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مرور ادبیات</a:t>
            </a: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b="1" dirty="0">
                <a:solidFill>
                  <a:schemeClr val="bg1"/>
                </a:solidFill>
                <a:cs typeface="B Nazanin" panose="00000400000000000000" pitchFamily="2" charset="-78"/>
              </a:rPr>
              <a:t>مدلسازی</a:t>
            </a: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مدلسازی نتایج</a:t>
            </a: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نتیجه گیری</a:t>
            </a: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پیشنهادات</a:t>
            </a:r>
            <a:endParaRPr lang="en-US" sz="20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3" panose="05040102010807070707" pitchFamily="18" charset="2"/>
              <a:buChar char="b"/>
            </a:pPr>
            <a:r>
              <a:rPr lang="fa-IR" sz="2800" u="sng" dirty="0">
                <a:cs typeface="B Nazanin" panose="00000400000000000000" pitchFamily="2" charset="-78"/>
              </a:rPr>
              <a:t>بندرهای بارگیری و تخلیه</a:t>
            </a:r>
            <a:r>
              <a:rPr lang="fa-IR" sz="2800" dirty="0" smtClean="0">
                <a:cs typeface="B Nazanin" panose="00000400000000000000" pitchFamily="2" charset="-78"/>
              </a:rPr>
              <a:t>: بندرهای </a:t>
            </a:r>
            <a:r>
              <a:rPr lang="fa-IR" sz="2800" dirty="0">
                <a:cs typeface="B Nazanin" panose="00000400000000000000" pitchFamily="2" charset="-78"/>
              </a:rPr>
              <a:t>بارگیری و یا تخلیه  ممکن است در خارج از تعاریف مسیر بصورت تفاوت موجود بین بندرهایی که بر اساس اهمیت بازار ارزیابی می شوند معین شوند.به این ترتیب این تعریف شامل فاکتورهای هزینه های بندر زمان اضافی ، پس انداز ، و دیگر ارزش افزوده نیز بدلیل اختلافهای جغرافیایی نیز میگردد.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11</a:t>
            </a:r>
            <a:r>
              <a:rPr lang="en-US" sz="2400" dirty="0" smtClean="0"/>
              <a:t>/</a:t>
            </a:r>
            <a:r>
              <a:rPr lang="fa-IR" sz="2400" dirty="0" smtClean="0"/>
              <a:t>33</a:t>
            </a:r>
            <a:endParaRPr lang="en-US" dirty="0"/>
          </a:p>
        </p:txBody>
      </p:sp>
    </p:spTree>
    <p:extLst>
      <p:ext uri="{BB962C8B-B14F-4D97-AF65-F5344CB8AC3E}">
        <p14:creationId xmlns:p14="http://schemas.microsoft.com/office/powerpoint/2010/main" val="89653491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مرور ادبیات</a:t>
            </a: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b="1" dirty="0">
                <a:solidFill>
                  <a:schemeClr val="bg1"/>
                </a:solidFill>
                <a:cs typeface="B Nazanin" panose="00000400000000000000" pitchFamily="2" charset="-78"/>
              </a:rPr>
              <a:t>مدلسازی</a:t>
            </a: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مدلسازی نتایج</a:t>
            </a: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نتیجه گیری</a:t>
            </a: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پیشنهادات</a:t>
            </a:r>
            <a:endParaRPr lang="en-US" sz="20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r" rtl="1">
              <a:lnSpc>
                <a:spcPct val="150000"/>
              </a:lnSpc>
            </a:pPr>
            <a:r>
              <a:rPr lang="fa-IR" sz="2800" dirty="0">
                <a:cs typeface="B Nazanin" panose="00000400000000000000" pitchFamily="2" charset="-78"/>
              </a:rPr>
              <a:t>نمودار 1</a:t>
            </a:r>
            <a:r>
              <a:rPr lang="fa-IR" sz="2800" dirty="0" smtClean="0">
                <a:cs typeface="B Nazanin" panose="00000400000000000000" pitchFamily="2" charset="-78"/>
              </a:rPr>
              <a:t>:</a:t>
            </a:r>
          </a:p>
          <a:p>
            <a:pPr algn="r" rtl="1">
              <a:lnSpc>
                <a:spcPct val="150000"/>
              </a:lnSpc>
            </a:pPr>
            <a:r>
              <a:rPr lang="fa-IR" sz="2800" dirty="0" smtClean="0">
                <a:cs typeface="B Nazanin" panose="00000400000000000000" pitchFamily="2" charset="-78"/>
              </a:rPr>
              <a:t> </a:t>
            </a:r>
            <a:r>
              <a:rPr lang="fa-IR" sz="2400" dirty="0" smtClean="0">
                <a:cs typeface="B Nazanin" panose="00000400000000000000" pitchFamily="2" charset="-78"/>
              </a:rPr>
              <a:t>تعیین </a:t>
            </a:r>
            <a:r>
              <a:rPr lang="fa-IR" sz="2400" dirty="0">
                <a:cs typeface="B Nazanin" panose="00000400000000000000" pitchFamily="2" charset="-78"/>
              </a:rPr>
              <a:t>کننده </a:t>
            </a:r>
            <a:r>
              <a:rPr lang="fa-IR" sz="2400" dirty="0" smtClean="0">
                <a:cs typeface="B Nazanin" panose="00000400000000000000" pitchFamily="2" charset="-78"/>
              </a:rPr>
              <a:t>های </a:t>
            </a:r>
            <a:r>
              <a:rPr lang="en-US" sz="2400" dirty="0">
                <a:cs typeface="B Nazanin" panose="00000400000000000000" pitchFamily="2" charset="-78"/>
              </a:rPr>
              <a:t>BDTI</a:t>
            </a:r>
            <a:endParaRPr lang="fa-IR" sz="24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a:t>
            </a:r>
            <a:r>
              <a:rPr lang="en-US" sz="2400" dirty="0" smtClean="0"/>
              <a:t>/</a:t>
            </a:r>
            <a:r>
              <a:rPr lang="fa-IR" sz="2400" dirty="0" smtClean="0"/>
              <a:t>33</a:t>
            </a:r>
            <a:endParaRPr lang="en-US" dirty="0"/>
          </a:p>
        </p:txBody>
      </p:sp>
      <p:pic>
        <p:nvPicPr>
          <p:cNvPr id="25" name="Picture 24"/>
          <p:cNvPicPr/>
          <p:nvPr/>
        </p:nvPicPr>
        <p:blipFill>
          <a:blip r:embed="rId2"/>
          <a:stretch>
            <a:fillRect/>
          </a:stretch>
        </p:blipFill>
        <p:spPr>
          <a:xfrm>
            <a:off x="1335823" y="374859"/>
            <a:ext cx="4962525" cy="5114925"/>
          </a:xfrm>
          <a:prstGeom prst="rect">
            <a:avLst/>
          </a:prstGeom>
        </p:spPr>
      </p:pic>
    </p:spTree>
    <p:extLst>
      <p:ext uri="{BB962C8B-B14F-4D97-AF65-F5344CB8AC3E}">
        <p14:creationId xmlns:p14="http://schemas.microsoft.com/office/powerpoint/2010/main" val="99908239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مرور ادبیات</a:t>
            </a: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b="1" dirty="0">
                <a:solidFill>
                  <a:schemeClr val="bg1"/>
                </a:solidFill>
                <a:cs typeface="B Nazanin" panose="00000400000000000000" pitchFamily="2" charset="-78"/>
              </a:rPr>
              <a:t>مدلسازی</a:t>
            </a: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مدلسازی نتایج</a:t>
            </a: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نتیجه گیری</a:t>
            </a: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پیشنهادات</a:t>
            </a:r>
            <a:endParaRPr lang="en-US" sz="20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3" panose="05040102010807070707" pitchFamily="18" charset="2"/>
              <a:buChar char="b"/>
            </a:pPr>
            <a:r>
              <a:rPr lang="fa-IR" sz="2800" dirty="0" smtClean="0">
                <a:cs typeface="B Nazanin" panose="00000400000000000000" pitchFamily="2" charset="-78"/>
              </a:rPr>
              <a:t>یک</a:t>
            </a:r>
            <a:r>
              <a:rPr lang="en-US" sz="2800" dirty="0" smtClean="0">
                <a:cs typeface="B Nazanin" panose="00000400000000000000" pitchFamily="2" charset="-78"/>
              </a:rPr>
              <a:t>Wavelet </a:t>
            </a:r>
            <a:r>
              <a:rPr lang="fa-IR" sz="2800" dirty="0" smtClean="0">
                <a:cs typeface="B Nazanin" panose="00000400000000000000" pitchFamily="2" charset="-78"/>
              </a:rPr>
              <a:t> یک </a:t>
            </a:r>
            <a:r>
              <a:rPr lang="fa-IR" sz="2800" dirty="0">
                <a:cs typeface="B Nazanin" panose="00000400000000000000" pitchFamily="2" charset="-78"/>
              </a:rPr>
              <a:t>موج کوچک می باشد که در داخل یک بازه زمانی کوچک رشد و ناپدید می </a:t>
            </a:r>
            <a:r>
              <a:rPr lang="fa-IR" sz="2800" dirty="0" smtClean="0">
                <a:cs typeface="B Nazanin" panose="00000400000000000000" pitchFamily="2" charset="-78"/>
              </a:rPr>
              <a:t>گردد. یک</a:t>
            </a:r>
            <a:r>
              <a:rPr lang="en-US" sz="2800" dirty="0" smtClean="0">
                <a:cs typeface="B Nazanin" panose="00000400000000000000" pitchFamily="2" charset="-78"/>
              </a:rPr>
              <a:t>Wavelet </a:t>
            </a:r>
            <a:r>
              <a:rPr lang="fa-IR" sz="2800" dirty="0" smtClean="0">
                <a:cs typeface="B Nazanin" panose="00000400000000000000" pitchFamily="2" charset="-78"/>
              </a:rPr>
              <a:t> دقیقا </a:t>
            </a:r>
            <a:r>
              <a:rPr lang="fa-IR" sz="2800" dirty="0">
                <a:cs typeface="B Nazanin" panose="00000400000000000000" pitchFamily="2" charset="-78"/>
              </a:rPr>
              <a:t>خلاف موج های بزرگ می باشد که در بازه زمانی بزرگ و حتی نامحدود به بالا و پایین تاب می خورند که مثالی برای این نوع امواج، موج سینوسی  را می توان در نظر گرفت</a:t>
            </a:r>
            <a:r>
              <a:rPr lang="fa-IR" sz="2800" dirty="0" smtClean="0">
                <a:cs typeface="B Nazanin" panose="00000400000000000000" pitchFamily="2" charset="-78"/>
              </a:rPr>
              <a:t>:</a:t>
            </a:r>
          </a:p>
          <a:p>
            <a:pPr algn="ctr" rtl="1">
              <a:lnSpc>
                <a:spcPct val="150000"/>
              </a:lnSpc>
            </a:pPr>
            <a:r>
              <a:rPr lang="fa-IR" sz="2800" dirty="0">
                <a:cs typeface="B Nazanin" panose="00000400000000000000" pitchFamily="2" charset="-78"/>
              </a:rPr>
              <a:t> (    (∞+و∞</a:t>
            </a:r>
            <a:r>
              <a:rPr lang="fa-IR" sz="2800" dirty="0" smtClean="0">
                <a:cs typeface="B Nazanin" panose="00000400000000000000" pitchFamily="2" charset="-78"/>
              </a:rPr>
              <a:t>-) </a:t>
            </a:r>
            <a:r>
              <a:rPr lang="en-US" sz="2800" dirty="0" smtClean="0">
                <a:cs typeface="B Nazanin" panose="00000400000000000000" pitchFamily="2" charset="-78"/>
              </a:rPr>
              <a:t>u </a:t>
            </a:r>
            <a:r>
              <a:rPr lang="el-GR" sz="2800" dirty="0" smtClean="0">
                <a:cs typeface="B Nazanin" panose="00000400000000000000" pitchFamily="2" charset="-78"/>
              </a:rPr>
              <a:t>ϵ </a:t>
            </a:r>
            <a:r>
              <a:rPr lang="fa-IR" sz="2800" dirty="0" smtClean="0">
                <a:cs typeface="B Nazanin" panose="00000400000000000000" pitchFamily="2" charset="-78"/>
              </a:rPr>
              <a:t> که   </a:t>
            </a:r>
            <a:r>
              <a:rPr lang="en-US" sz="2800" dirty="0" smtClean="0">
                <a:cs typeface="B Nazanin" panose="00000400000000000000" pitchFamily="2" charset="-78"/>
              </a:rPr>
              <a:t>(Sin(u)</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13</a:t>
            </a:r>
            <a:r>
              <a:rPr lang="en-US" sz="2400" dirty="0" smtClean="0"/>
              <a:t>/</a:t>
            </a:r>
            <a:r>
              <a:rPr lang="fa-IR" sz="2400" dirty="0" smtClean="0"/>
              <a:t>33</a:t>
            </a:r>
            <a:endParaRPr lang="en-US" dirty="0"/>
          </a:p>
        </p:txBody>
      </p:sp>
    </p:spTree>
    <p:extLst>
      <p:ext uri="{BB962C8B-B14F-4D97-AF65-F5344CB8AC3E}">
        <p14:creationId xmlns:p14="http://schemas.microsoft.com/office/powerpoint/2010/main" val="99381747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مرور ادبیات</a:t>
            </a: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b="1" dirty="0">
                <a:solidFill>
                  <a:schemeClr val="bg1"/>
                </a:solidFill>
                <a:cs typeface="B Nazanin" panose="00000400000000000000" pitchFamily="2" charset="-78"/>
              </a:rPr>
              <a:t>مدلسازی</a:t>
            </a: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مدلسازی نتایج</a:t>
            </a: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نتیجه گیری</a:t>
            </a: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پیشنهادات</a:t>
            </a:r>
            <a:endParaRPr lang="en-US" sz="20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3" panose="05040102010807070707" pitchFamily="18" charset="2"/>
              <a:buChar char="b"/>
            </a:pPr>
            <a:r>
              <a:rPr lang="fa-IR" sz="2800" dirty="0">
                <a:cs typeface="B Nazanin" panose="00000400000000000000" pitchFamily="2" charset="-78"/>
              </a:rPr>
              <a:t>با تعریف این تابع حقیقی (.)</a:t>
            </a:r>
            <a:r>
              <a:rPr lang="el-GR" sz="2800" dirty="0">
                <a:cs typeface="B Nazanin" panose="00000400000000000000" pitchFamily="2" charset="-78"/>
              </a:rPr>
              <a:t>ψ </a:t>
            </a:r>
            <a:r>
              <a:rPr lang="fa-IR" sz="2800" dirty="0" smtClean="0">
                <a:cs typeface="B Nazanin" panose="00000400000000000000" pitchFamily="2" charset="-78"/>
              </a:rPr>
              <a:t> در </a:t>
            </a:r>
            <a:r>
              <a:rPr lang="fa-IR" sz="2800" dirty="0">
                <a:cs typeface="B Nazanin" panose="00000400000000000000" pitchFamily="2" charset="-78"/>
              </a:rPr>
              <a:t>محورهای مختصات حقیقی  (∞+و∞-) بیان کمی یک </a:t>
            </a:r>
            <a:r>
              <a:rPr lang="en-US" sz="2800" dirty="0" err="1">
                <a:cs typeface="B Nazanin" panose="00000400000000000000" pitchFamily="2" charset="-78"/>
              </a:rPr>
              <a:t>Waveret</a:t>
            </a:r>
            <a:r>
              <a:rPr lang="en-US" sz="2800" dirty="0">
                <a:cs typeface="B Nazanin" panose="00000400000000000000" pitchFamily="2" charset="-78"/>
              </a:rPr>
              <a:t> </a:t>
            </a:r>
            <a:r>
              <a:rPr lang="fa-IR" sz="2800" dirty="0" smtClean="0">
                <a:cs typeface="B Nazanin" panose="00000400000000000000" pitchFamily="2" charset="-78"/>
              </a:rPr>
              <a:t> را </a:t>
            </a:r>
            <a:r>
              <a:rPr lang="fa-IR" sz="2800" dirty="0">
                <a:cs typeface="B Nazanin" panose="00000400000000000000" pitchFamily="2" charset="-78"/>
              </a:rPr>
              <a:t>می توان به شکل زیر نوشت</a:t>
            </a:r>
            <a:r>
              <a:rPr lang="fa-IR" sz="2800" dirty="0" smtClean="0">
                <a:cs typeface="B Nazanin" panose="00000400000000000000" pitchFamily="2" charset="-78"/>
              </a:rPr>
              <a:t>:</a:t>
            </a:r>
          </a:p>
          <a:p>
            <a:pPr algn="just" rtl="1">
              <a:lnSpc>
                <a:spcPct val="150000"/>
              </a:lnSpc>
            </a:pP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14</a:t>
            </a:r>
            <a:r>
              <a:rPr lang="en-US" sz="2400" dirty="0" smtClean="0"/>
              <a:t>/</a:t>
            </a:r>
            <a:r>
              <a:rPr lang="fa-IR" sz="2400" dirty="0" smtClean="0"/>
              <a:t>33</a:t>
            </a:r>
            <a:endParaRPr lang="en-US" dirty="0"/>
          </a:p>
        </p:txBody>
      </p:sp>
      <p:pic>
        <p:nvPicPr>
          <p:cNvPr id="25" name="Picture 24"/>
          <p:cNvPicPr/>
          <p:nvPr/>
        </p:nvPicPr>
        <p:blipFill>
          <a:blip r:embed="rId2"/>
          <a:stretch>
            <a:fillRect/>
          </a:stretch>
        </p:blipFill>
        <p:spPr>
          <a:xfrm>
            <a:off x="437511" y="3442421"/>
            <a:ext cx="3238500" cy="1323975"/>
          </a:xfrm>
          <a:prstGeom prst="rect">
            <a:avLst/>
          </a:prstGeom>
        </p:spPr>
      </p:pic>
    </p:spTree>
    <p:extLst>
      <p:ext uri="{BB962C8B-B14F-4D97-AF65-F5344CB8AC3E}">
        <p14:creationId xmlns:p14="http://schemas.microsoft.com/office/powerpoint/2010/main" val="128379196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217</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 3</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2017-03-13T10:40:02Z</dcterms:modified>
</cp:coreProperties>
</file>