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918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9928AC-72DA-4423-99D7-B17D749CD934}" type="datetimeFigureOut">
              <a:rPr lang="fa-IR" smtClean="0"/>
              <a:t>4/8/36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27A3574-CCEF-44E2-B930-33A3C0452F5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963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E1422A-B141-476A-8C52-587E5D2BD7AE}" type="datetimeFigureOut">
              <a:rPr lang="fa-IR" smtClean="0"/>
              <a:t>4/8/36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EE85BF-6B99-4B46-93A2-378449AD518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57200" y="33338"/>
            <a:ext cx="8229600" cy="1143000"/>
          </a:xfrm>
          <a:noFill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rtl="1" eaLnBrk="1" hangingPunct="1"/>
            <a:r>
              <a:rPr lang="fa-IR" sz="3200" dirty="0" smtClean="0">
                <a:solidFill>
                  <a:schemeClr val="bg1"/>
                </a:solidFill>
              </a:rPr>
              <a:t>اصول استقرار </a:t>
            </a:r>
            <a:r>
              <a:rPr lang="en-US" sz="3200" dirty="0" smtClean="0">
                <a:solidFill>
                  <a:schemeClr val="bg1"/>
                </a:solidFill>
              </a:rPr>
              <a:t>TQM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8686800" cy="4953000"/>
          </a:xfrm>
          <a:noFill/>
        </p:spPr>
        <p:txBody>
          <a:bodyPr>
            <a:normAutofit/>
          </a:bodyPr>
          <a:lstStyle/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</a:pPr>
            <a:r>
              <a:rPr lang="fa-IR" sz="2200" dirty="0" smtClean="0">
                <a:solidFill>
                  <a:srgbClr val="600000"/>
                </a:solidFill>
              </a:rPr>
              <a:t>وجه تمایز </a:t>
            </a:r>
            <a:r>
              <a:rPr lang="en-US" sz="2200" dirty="0" smtClean="0">
                <a:solidFill>
                  <a:srgbClr val="600000"/>
                </a:solidFill>
              </a:rPr>
              <a:t>TQM</a:t>
            </a:r>
            <a:r>
              <a:rPr lang="fa-IR" sz="2200" dirty="0" smtClean="0">
                <a:solidFill>
                  <a:srgbClr val="600000"/>
                </a:solidFill>
              </a:rPr>
              <a:t> از سایر رویکردهای مدیریت را می توان در اصول آن یافت:</a:t>
            </a:r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/>
            </a:pPr>
            <a:r>
              <a:rPr lang="ar-SA" sz="2200" b="1" dirty="0" smtClean="0"/>
              <a:t>فرایندها و سیستمها منشأ بیشتر مشكلات مربوط به کیفیت می باشد.</a:t>
            </a:r>
            <a:r>
              <a:rPr lang="fa-IR" sz="2200" dirty="0" smtClean="0"/>
              <a:t>(</a:t>
            </a:r>
            <a:r>
              <a:rPr lang="ar-SA" sz="2200" dirty="0" smtClean="0"/>
              <a:t>برآوردی محتاطانه 90 درصد مشکلات را ناشی از سیستمها و 10 درصد را مربوط به کارکنان می دانند</a:t>
            </a:r>
            <a:r>
              <a:rPr lang="fa-IR" sz="2200" dirty="0" smtClean="0"/>
              <a:t>.) </a:t>
            </a:r>
            <a:r>
              <a:rPr lang="ar-SA" sz="2200" dirty="0" smtClean="0"/>
              <a:t>کسب دیدگاه سیستمی</a:t>
            </a:r>
            <a:r>
              <a:rPr lang="fa-IR" sz="2200" dirty="0" smtClean="0"/>
              <a:t> ،</a:t>
            </a:r>
            <a:r>
              <a:rPr lang="ar-SA" sz="2200" dirty="0" smtClean="0"/>
              <a:t>به ما کمک می کند تا بتوانیم </a:t>
            </a:r>
            <a:r>
              <a:rPr lang="fa-IR" sz="2200" dirty="0" smtClean="0"/>
              <a:t>بین </a:t>
            </a:r>
            <a:r>
              <a:rPr lang="ar-SA" sz="2200" dirty="0" smtClean="0"/>
              <a:t>مشکلات مربوط به سیستم </a:t>
            </a:r>
            <a:r>
              <a:rPr lang="fa-IR" sz="2200" dirty="0" smtClean="0"/>
              <a:t>و</a:t>
            </a:r>
            <a:r>
              <a:rPr lang="ar-SA" sz="2200" dirty="0" smtClean="0"/>
              <a:t> مشکلات مربوط به کارکنان </a:t>
            </a:r>
            <a:r>
              <a:rPr lang="fa-IR" sz="2200" dirty="0" smtClean="0"/>
              <a:t>تمایز قائل شویم</a:t>
            </a:r>
            <a:r>
              <a:rPr lang="ar-SA" sz="2200" dirty="0" smtClean="0"/>
              <a:t>.</a:t>
            </a:r>
            <a:r>
              <a:rPr lang="en-US" sz="2200" dirty="0" smtClean="0"/>
              <a:t> </a:t>
            </a:r>
            <a:endParaRPr lang="fa-IR" sz="2200" dirty="0" smtClean="0"/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/>
            </a:pPr>
            <a:r>
              <a:rPr lang="ar-SA" sz="2200" b="1" dirty="0" smtClean="0"/>
              <a:t>عملکرد </a:t>
            </a:r>
            <a:r>
              <a:rPr lang="fa-IR" sz="2200" b="1" dirty="0" smtClean="0"/>
              <a:t>درست </a:t>
            </a:r>
            <a:r>
              <a:rPr lang="ar-SA" sz="2200" b="1" dirty="0" smtClean="0"/>
              <a:t>فرایندها و سیستم ها، محصول یا خدمت بدون نق</a:t>
            </a:r>
            <a:r>
              <a:rPr lang="fa-IR" sz="2200" b="1" dirty="0" smtClean="0"/>
              <a:t>ص</a:t>
            </a:r>
            <a:r>
              <a:rPr lang="ar-SA" sz="2200" b="1" dirty="0" smtClean="0"/>
              <a:t> </a:t>
            </a:r>
            <a:r>
              <a:rPr lang="fa-IR" sz="2200" b="1" dirty="0" smtClean="0"/>
              <a:t>را در پی دارد</a:t>
            </a:r>
            <a:r>
              <a:rPr lang="ar-SA" sz="2200" b="1" dirty="0" smtClean="0"/>
              <a:t>.</a:t>
            </a:r>
            <a:r>
              <a:rPr lang="en-US" sz="2200" dirty="0" smtClean="0"/>
              <a:t> </a:t>
            </a:r>
            <a:r>
              <a:rPr lang="ar-SA" sz="2200" dirty="0" smtClean="0"/>
              <a:t>ریشه مشکلات در سیستم ها است;</a:t>
            </a:r>
            <a:r>
              <a:rPr lang="fa-IR" sz="2200" dirty="0" smtClean="0"/>
              <a:t> </a:t>
            </a:r>
            <a:r>
              <a:rPr lang="ar-SA" sz="2200" dirty="0" smtClean="0"/>
              <a:t>اگر سیستمها درست عمل کنند</a:t>
            </a:r>
            <a:r>
              <a:rPr lang="fa-IR" sz="2200" dirty="0" smtClean="0"/>
              <a:t>،</a:t>
            </a:r>
            <a:r>
              <a:rPr lang="ar-SA" sz="2200" dirty="0" smtClean="0"/>
              <a:t>عملکرد کارکنان بهبود خواهد یافت.</a:t>
            </a:r>
            <a:r>
              <a:rPr lang="en-US" sz="2200" dirty="0" smtClean="0"/>
              <a:t> </a:t>
            </a:r>
            <a:endParaRPr lang="fa-IR" sz="2200" dirty="0" smtClean="0"/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/>
            </a:pPr>
            <a:r>
              <a:rPr lang="ar-SA" sz="2200" b="1" dirty="0" smtClean="0"/>
              <a:t>مشتری</a:t>
            </a:r>
            <a:r>
              <a:rPr lang="fa-IR" sz="2200" b="1" dirty="0" smtClean="0"/>
              <a:t>، </a:t>
            </a:r>
            <a:r>
              <a:rPr lang="ar-SA" sz="2200" b="1" dirty="0" smtClean="0"/>
              <a:t>تعیین کننده نهایی کیفیت است</a:t>
            </a:r>
            <a:r>
              <a:rPr lang="fa-IR" sz="2200" b="1" dirty="0" smtClean="0"/>
              <a:t>. </a:t>
            </a:r>
            <a:r>
              <a:rPr lang="ar-SA" sz="2200" dirty="0" smtClean="0"/>
              <a:t>هر کاری بدون در نظر گرفتن نیازها و انتظارات مشتریها (داخلی و خارجی) اگر چه ممکن است از نظر مدیران کاری مفید و بدون نق</a:t>
            </a:r>
            <a:r>
              <a:rPr lang="fa-IR" sz="2200" dirty="0" smtClean="0"/>
              <a:t>ص</a:t>
            </a:r>
            <a:r>
              <a:rPr lang="ar-SA" sz="2200" dirty="0" smtClean="0"/>
              <a:t> باشد ولی در واقع فاقد ارزش می باشد.</a:t>
            </a:r>
            <a:r>
              <a:rPr lang="ar-SA" sz="2000" dirty="0" smtClean="0"/>
              <a:t> </a:t>
            </a:r>
            <a:r>
              <a:rPr lang="en-US" sz="1800" dirty="0" smtClean="0"/>
              <a:t> </a:t>
            </a:r>
            <a:endParaRPr lang="fa-IR" sz="2000" dirty="0" smtClean="0"/>
          </a:p>
          <a:p>
            <a:pPr marL="371475" indent="-371475" algn="just" rtl="1" eaLnBrk="1" hangingPunct="1">
              <a:spcBef>
                <a:spcPct val="40000"/>
              </a:spcBef>
              <a:spcAft>
                <a:spcPct val="40000"/>
              </a:spcAft>
              <a:buClr>
                <a:srgbClr val="006600"/>
              </a:buClr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5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57200" y="33338"/>
            <a:ext cx="8229600" cy="1143000"/>
          </a:xfrm>
          <a:noFill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rtl="1" eaLnBrk="1" hangingPunct="1"/>
            <a:r>
              <a:rPr lang="fa-IR" sz="3200" smtClean="0">
                <a:solidFill>
                  <a:schemeClr val="bg1"/>
                </a:solidFill>
              </a:rPr>
              <a:t>اصول استقرار </a:t>
            </a:r>
            <a:r>
              <a:rPr lang="en-US" sz="3200" smtClean="0">
                <a:solidFill>
                  <a:schemeClr val="bg1"/>
                </a:solidFill>
              </a:rPr>
              <a:t>TQM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46200"/>
            <a:ext cx="8382000" cy="4525963"/>
          </a:xfrm>
          <a:noFill/>
        </p:spPr>
        <p:txBody>
          <a:bodyPr>
            <a:normAutofit/>
          </a:bodyPr>
          <a:lstStyle/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</a:pPr>
            <a:r>
              <a:rPr lang="fa-IR" sz="2200" dirty="0" smtClean="0">
                <a:solidFill>
                  <a:srgbClr val="600000"/>
                </a:solidFill>
              </a:rPr>
              <a:t>وجه تمایز </a:t>
            </a:r>
            <a:r>
              <a:rPr lang="en-US" sz="2200" dirty="0" smtClean="0">
                <a:solidFill>
                  <a:srgbClr val="600000"/>
                </a:solidFill>
              </a:rPr>
              <a:t>TQM</a:t>
            </a:r>
            <a:r>
              <a:rPr lang="fa-IR" sz="2200" dirty="0" smtClean="0">
                <a:solidFill>
                  <a:srgbClr val="600000"/>
                </a:solidFill>
              </a:rPr>
              <a:t> از سایر رویکردهای مدیریت را می توان در اصول آن یافت:</a:t>
            </a:r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 startAt="4"/>
            </a:pPr>
            <a:r>
              <a:rPr lang="ar-SA" sz="2200" b="1" dirty="0" smtClean="0"/>
              <a:t>ارتقای کیفیت </a:t>
            </a:r>
            <a:r>
              <a:rPr lang="fa-IR" sz="2200" b="1" dirty="0" smtClean="0"/>
              <a:t>، </a:t>
            </a:r>
            <a:r>
              <a:rPr lang="ar-SA" sz="2200" b="1" dirty="0" smtClean="0"/>
              <a:t>فرایندی است که پایان ندارد.</a:t>
            </a:r>
            <a:r>
              <a:rPr lang="en-US" sz="2200" dirty="0" smtClean="0"/>
              <a:t> </a:t>
            </a:r>
            <a:endParaRPr lang="fa-IR" sz="2200" dirty="0" smtClean="0"/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 startAt="4"/>
            </a:pPr>
            <a:r>
              <a:rPr lang="ar-SA" sz="2200" b="1" dirty="0" smtClean="0"/>
              <a:t>اجرای مدیریت </a:t>
            </a:r>
            <a:r>
              <a:rPr lang="fa-IR" sz="2200" b="1" dirty="0" smtClean="0"/>
              <a:t>کیفیت جامع</a:t>
            </a:r>
            <a:r>
              <a:rPr lang="ar-SA" sz="2200" b="1" dirty="0" smtClean="0"/>
              <a:t> به تعهد کامل سازمانی نیاز دارد.</a:t>
            </a:r>
            <a:r>
              <a:rPr lang="fa-IR" sz="2200" dirty="0" smtClean="0"/>
              <a:t> </a:t>
            </a:r>
            <a:r>
              <a:rPr lang="ar-SA" sz="2200" dirty="0" smtClean="0"/>
              <a:t>بدون </a:t>
            </a:r>
            <a:r>
              <a:rPr lang="fa-IR" sz="2200" dirty="0" smtClean="0"/>
              <a:t>حصول </a:t>
            </a:r>
            <a:r>
              <a:rPr lang="ar-SA" sz="2200" dirty="0" smtClean="0"/>
              <a:t>تعهد مدیران ارشد و همه </a:t>
            </a:r>
            <a:r>
              <a:rPr lang="fa-IR" sz="2200" dirty="0" smtClean="0"/>
              <a:t>ی </a:t>
            </a:r>
            <a:r>
              <a:rPr lang="ar-SA" sz="2200" dirty="0" smtClean="0"/>
              <a:t>مدیران اجرایی، اتفاق</a:t>
            </a:r>
            <a:r>
              <a:rPr lang="fa-IR" sz="2200" dirty="0" smtClean="0"/>
              <a:t>ـ</a:t>
            </a:r>
            <a:r>
              <a:rPr lang="ar-SA" sz="2200" dirty="0" smtClean="0"/>
              <a:t>ی نخواهد افتاد یا اگر </a:t>
            </a:r>
            <a:r>
              <a:rPr lang="fa-IR" sz="2200" dirty="0" smtClean="0"/>
              <a:t>هم بیفتد </a:t>
            </a:r>
            <a:r>
              <a:rPr lang="ar-SA" sz="2200" dirty="0" smtClean="0"/>
              <a:t>، دوام پیدا نخواهد کرد.</a:t>
            </a:r>
            <a:r>
              <a:rPr lang="fa-IR" sz="2200" dirty="0" smtClean="0"/>
              <a:t> </a:t>
            </a:r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 startAt="4"/>
            </a:pPr>
            <a:r>
              <a:rPr lang="ar-SA" sz="2200" b="1" dirty="0" smtClean="0"/>
              <a:t>کارکنان</a:t>
            </a:r>
            <a:r>
              <a:rPr lang="fa-IR" sz="2200" b="1" dirty="0" smtClean="0"/>
              <a:t>، </a:t>
            </a:r>
            <a:r>
              <a:rPr lang="ar-SA" sz="2200" b="1" dirty="0" smtClean="0"/>
              <a:t>کلید موفقیت اجرای مدیریت </a:t>
            </a:r>
            <a:r>
              <a:rPr lang="fa-IR" sz="2200" b="1" dirty="0" smtClean="0"/>
              <a:t>کیفیت جامع</a:t>
            </a:r>
            <a:r>
              <a:rPr lang="ar-SA" sz="2200" b="1" dirty="0" smtClean="0"/>
              <a:t> می باشند.</a:t>
            </a:r>
            <a:r>
              <a:rPr lang="en-US" sz="2200" dirty="0" smtClean="0"/>
              <a:t> </a:t>
            </a:r>
            <a:r>
              <a:rPr lang="fa-IR" sz="2200" dirty="0" smtClean="0"/>
              <a:t>از طرفی </a:t>
            </a:r>
            <a:r>
              <a:rPr lang="ar-SA" sz="2200" dirty="0" smtClean="0"/>
              <a:t>با پذيرش نظرات اصلاح</a:t>
            </a:r>
            <a:r>
              <a:rPr lang="fa-IR" sz="2200" dirty="0" smtClean="0"/>
              <a:t>ی</a:t>
            </a:r>
            <a:r>
              <a:rPr lang="ar-SA" sz="2200" dirty="0" smtClean="0"/>
              <a:t> كاركنان م</a:t>
            </a:r>
            <a:r>
              <a:rPr lang="fa-IR" sz="2200" dirty="0" smtClean="0"/>
              <a:t>ی</a:t>
            </a:r>
            <a:r>
              <a:rPr lang="ar-SA" sz="2200" dirty="0" smtClean="0"/>
              <a:t> توان به تدوين سيستم</a:t>
            </a:r>
            <a:r>
              <a:rPr lang="fa-IR" sz="2200" dirty="0" smtClean="0"/>
              <a:t>ی</a:t>
            </a:r>
            <a:r>
              <a:rPr lang="ar-SA" sz="2200" dirty="0" smtClean="0"/>
              <a:t> پرداخت تا نتيجه مناسبتر</a:t>
            </a:r>
            <a:r>
              <a:rPr lang="fa-IR" sz="2200" dirty="0" smtClean="0"/>
              <a:t>ی</a:t>
            </a:r>
            <a:r>
              <a:rPr lang="ar-SA" sz="2200" dirty="0" smtClean="0"/>
              <a:t> برا</a:t>
            </a:r>
            <a:r>
              <a:rPr lang="fa-IR" sz="2200" dirty="0" smtClean="0"/>
              <a:t>ی</a:t>
            </a:r>
            <a:r>
              <a:rPr lang="ar-SA" sz="2200" dirty="0" smtClean="0"/>
              <a:t> سازمان به دست آيد.</a:t>
            </a:r>
            <a:r>
              <a:rPr lang="en-US" sz="2200" dirty="0" smtClean="0"/>
              <a:t> </a:t>
            </a:r>
            <a:endParaRPr lang="fa-IR" sz="2200" dirty="0" smtClean="0"/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 startAt="4"/>
            </a:pPr>
            <a:r>
              <a:rPr lang="ar-SA" sz="2200" b="1" dirty="0" smtClean="0"/>
              <a:t>اجرای موفق مدیریت </a:t>
            </a:r>
            <a:r>
              <a:rPr lang="fa-IR" sz="2200" b="1" dirty="0" smtClean="0"/>
              <a:t>کیفیت جامع</a:t>
            </a:r>
            <a:r>
              <a:rPr lang="ar-SA" sz="2200" b="1" dirty="0" smtClean="0"/>
              <a:t> </a:t>
            </a:r>
            <a:r>
              <a:rPr lang="fa-IR" sz="2200" b="1" dirty="0" smtClean="0"/>
              <a:t>، </a:t>
            </a:r>
            <a:r>
              <a:rPr lang="ar-SA" sz="2200" b="1" dirty="0" smtClean="0"/>
              <a:t>محتاج کار تیمی و همکاری است.</a:t>
            </a:r>
            <a:r>
              <a:rPr lang="en-US" sz="1800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200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57200" y="33338"/>
            <a:ext cx="8229600" cy="1143000"/>
          </a:xfrm>
          <a:noFill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rtl="1" eaLnBrk="1" hangingPunct="1"/>
            <a:r>
              <a:rPr lang="fa-IR" sz="3200" smtClean="0">
                <a:solidFill>
                  <a:schemeClr val="bg1"/>
                </a:solidFill>
              </a:rPr>
              <a:t>اصول استقرار </a:t>
            </a:r>
            <a:r>
              <a:rPr lang="en-US" sz="3200" smtClean="0">
                <a:solidFill>
                  <a:schemeClr val="bg1"/>
                </a:solidFill>
              </a:rPr>
              <a:t>TQM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371600"/>
            <a:ext cx="6934200" cy="4525963"/>
          </a:xfrm>
          <a:noFill/>
        </p:spPr>
        <p:txBody>
          <a:bodyPr>
            <a:normAutofit/>
          </a:bodyPr>
          <a:lstStyle/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</a:pPr>
            <a:r>
              <a:rPr lang="fa-IR" sz="2200" dirty="0" smtClean="0">
                <a:solidFill>
                  <a:srgbClr val="600000"/>
                </a:solidFill>
              </a:rPr>
              <a:t>وجه تمایز </a:t>
            </a:r>
            <a:r>
              <a:rPr lang="en-US" sz="2200" dirty="0" smtClean="0">
                <a:solidFill>
                  <a:srgbClr val="600000"/>
                </a:solidFill>
              </a:rPr>
              <a:t>TQM</a:t>
            </a:r>
            <a:r>
              <a:rPr lang="fa-IR" sz="2200" dirty="0" smtClean="0">
                <a:solidFill>
                  <a:srgbClr val="600000"/>
                </a:solidFill>
              </a:rPr>
              <a:t> از سایر رویکردهای مدیریت را می توان در اصول آن یافت:</a:t>
            </a:r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 startAt="8"/>
            </a:pPr>
            <a:r>
              <a:rPr lang="ar-SA" sz="2200" b="1" dirty="0" smtClean="0"/>
              <a:t>مدیریت </a:t>
            </a:r>
            <a:r>
              <a:rPr lang="fa-IR" sz="2200" b="1" dirty="0" smtClean="0"/>
              <a:t>کیفیت جامع</a:t>
            </a:r>
            <a:r>
              <a:rPr lang="ar-SA" sz="2200" b="1" dirty="0" smtClean="0"/>
              <a:t> </a:t>
            </a:r>
            <a:r>
              <a:rPr lang="fa-IR" sz="2200" b="1" dirty="0" smtClean="0"/>
              <a:t>، </a:t>
            </a:r>
            <a:r>
              <a:rPr lang="ar-SA" sz="2200" b="1" dirty="0" smtClean="0"/>
              <a:t>متکی بر سنجش عملکرد می باشد.</a:t>
            </a:r>
            <a:r>
              <a:rPr lang="ar-SA" sz="2200" dirty="0" smtClean="0"/>
              <a:t> اگر چه سنجشهای درونی و بیرونی مکمل هم می باشند، سنجشهای بیرونی به دلیل انتقال برداشتها و دیدگاههای مشتریها به درون سازمان حائز اهمیت بیشتری است.</a:t>
            </a:r>
            <a:r>
              <a:rPr lang="en-US" sz="2200" dirty="0" smtClean="0"/>
              <a:t> </a:t>
            </a:r>
            <a:endParaRPr lang="fa-IR" sz="2200" dirty="0" smtClean="0"/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 startAt="8"/>
            </a:pPr>
            <a:r>
              <a:rPr lang="ar-SA" sz="2200" b="1" dirty="0" smtClean="0"/>
              <a:t>پیشگیری از بروز نق</a:t>
            </a:r>
            <a:r>
              <a:rPr lang="fa-IR" sz="2200" b="1" dirty="0" smtClean="0"/>
              <a:t>ص، </a:t>
            </a:r>
            <a:r>
              <a:rPr lang="ar-SA" sz="2200" b="1" dirty="0" smtClean="0"/>
              <a:t>کلید دستیابی به کیفیت است.</a:t>
            </a:r>
            <a:r>
              <a:rPr lang="en-US" sz="2200" dirty="0" smtClean="0"/>
              <a:t> </a:t>
            </a:r>
            <a:r>
              <a:rPr lang="ar-SA" sz="2200" dirty="0" smtClean="0"/>
              <a:t>در سازمان</a:t>
            </a:r>
            <a:r>
              <a:rPr lang="fa-IR" sz="2200" dirty="0" smtClean="0"/>
              <a:t>ی</a:t>
            </a:r>
            <a:r>
              <a:rPr lang="ar-SA" sz="2200" dirty="0" smtClean="0"/>
              <a:t> که در آن مديريت کيفيت جامع پياده شده است </a:t>
            </a:r>
            <a:r>
              <a:rPr lang="fa-IR" sz="2200" dirty="0" smtClean="0"/>
              <a:t>، </a:t>
            </a:r>
            <a:r>
              <a:rPr lang="ar-SA" sz="2200" dirty="0" smtClean="0"/>
              <a:t>حل ريشه‌ا</a:t>
            </a:r>
            <a:r>
              <a:rPr lang="fa-IR" sz="2200" dirty="0" smtClean="0"/>
              <a:t>ی</a:t>
            </a:r>
            <a:r>
              <a:rPr lang="ar-SA" sz="2200" dirty="0" smtClean="0"/>
              <a:t> مشکلات و پيشگير</a:t>
            </a:r>
            <a:r>
              <a:rPr lang="fa-IR" sz="2200" dirty="0" smtClean="0"/>
              <a:t>ی</a:t>
            </a:r>
            <a:r>
              <a:rPr lang="ar-SA" sz="2200" dirty="0" smtClean="0"/>
              <a:t> از آنها در وظايف روزانه کارکنان ادغام م</a:t>
            </a:r>
            <a:r>
              <a:rPr lang="fa-IR" sz="2200" dirty="0" smtClean="0"/>
              <a:t>ی</a:t>
            </a:r>
            <a:r>
              <a:rPr lang="ar-SA" sz="2200" dirty="0" smtClean="0"/>
              <a:t>‌شود .</a:t>
            </a:r>
            <a:r>
              <a:rPr lang="en-US" sz="1800" dirty="0" smtClean="0"/>
              <a:t> </a:t>
            </a:r>
            <a:endParaRPr lang="fa-IR" sz="2200" dirty="0" smtClean="0"/>
          </a:p>
          <a:p>
            <a:pPr marL="371475" indent="-371475" algn="just" rtl="1" eaLnBrk="1" hangingPunct="1">
              <a:spcBef>
                <a:spcPct val="50000"/>
              </a:spcBef>
              <a:spcAft>
                <a:spcPct val="50000"/>
              </a:spcAft>
              <a:buClr>
                <a:srgbClr val="006600"/>
              </a:buClr>
              <a:buFontTx/>
              <a:buAutoNum type="romanLcPeriod" startAt="8"/>
            </a:pPr>
            <a:r>
              <a:rPr lang="ar-SA" sz="2200" b="1" dirty="0" smtClean="0"/>
              <a:t>اجرای مدیریت کیفیت جامع </a:t>
            </a:r>
            <a:r>
              <a:rPr lang="fa-IR" sz="2200" b="1" dirty="0" smtClean="0"/>
              <a:t>، </a:t>
            </a:r>
            <a:r>
              <a:rPr lang="ar-SA" sz="2200" b="1" dirty="0" smtClean="0"/>
              <a:t>محتاج برنامه ریزی است.</a:t>
            </a:r>
            <a:r>
              <a:rPr lang="en-US" sz="2200" dirty="0" smtClean="0"/>
              <a:t> </a:t>
            </a:r>
          </a:p>
        </p:txBody>
      </p:sp>
      <p:pic>
        <p:nvPicPr>
          <p:cNvPr id="10266" name="Picture 26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9588"/>
            <a:ext cx="205740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74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h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617885" cy="492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08678" y="260648"/>
            <a:ext cx="136447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mtClean="0"/>
              <a:t>نمودار شماره 1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947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321</TotalTime>
  <Words>385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اصول استقرار TQM</vt:lpstr>
      <vt:lpstr>اصول استقرار TQM</vt:lpstr>
      <vt:lpstr>اصول استقرار TQM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server</dc:creator>
  <cp:lastModifiedBy>admin</cp:lastModifiedBy>
  <cp:revision>14</cp:revision>
  <dcterms:created xsi:type="dcterms:W3CDTF">2012-12-17T05:06:51Z</dcterms:created>
  <dcterms:modified xsi:type="dcterms:W3CDTF">2015-01-28T10:46:42Z</dcterms:modified>
</cp:coreProperties>
</file>